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316" r:id="rId3"/>
    <p:sldId id="257" r:id="rId4"/>
    <p:sldId id="380" r:id="rId5"/>
    <p:sldId id="383" r:id="rId6"/>
    <p:sldId id="382" r:id="rId7"/>
    <p:sldId id="384" r:id="rId8"/>
    <p:sldId id="385" r:id="rId9"/>
    <p:sldId id="386" r:id="rId10"/>
    <p:sldId id="387" r:id="rId11"/>
    <p:sldId id="388" r:id="rId12"/>
    <p:sldId id="390" r:id="rId13"/>
    <p:sldId id="395" r:id="rId14"/>
    <p:sldId id="391" r:id="rId15"/>
    <p:sldId id="394" r:id="rId16"/>
    <p:sldId id="405" r:id="rId17"/>
    <p:sldId id="406" r:id="rId18"/>
    <p:sldId id="407" r:id="rId19"/>
    <p:sldId id="403" r:id="rId20"/>
    <p:sldId id="404" r:id="rId21"/>
    <p:sldId id="393" r:id="rId22"/>
    <p:sldId id="392" r:id="rId23"/>
    <p:sldId id="409" r:id="rId24"/>
    <p:sldId id="408" r:id="rId25"/>
    <p:sldId id="396" r:id="rId26"/>
    <p:sldId id="397" r:id="rId27"/>
    <p:sldId id="399" r:id="rId28"/>
    <p:sldId id="400" r:id="rId29"/>
    <p:sldId id="401" r:id="rId30"/>
    <p:sldId id="368"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AC2E"/>
    <a:srgbClr val="7CB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47" autoAdjust="0"/>
    <p:restoredTop sz="96160" autoAdjust="0"/>
  </p:normalViewPr>
  <p:slideViewPr>
    <p:cSldViewPr>
      <p:cViewPr>
        <p:scale>
          <a:sx n="50" d="100"/>
          <a:sy n="50" d="100"/>
        </p:scale>
        <p:origin x="-210" y="-666"/>
      </p:cViewPr>
      <p:guideLst>
        <p:guide orient="horz" pos="2160"/>
        <p:guide pos="2880"/>
      </p:guideLst>
    </p:cSldViewPr>
  </p:slideViewPr>
  <p:outlineViewPr>
    <p:cViewPr>
      <p:scale>
        <a:sx n="33" d="100"/>
        <a:sy n="33" d="100"/>
      </p:scale>
      <p:origin x="0" y="3410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03/08/2014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13</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14</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15</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19</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20</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21</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22</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23</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24</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25</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5</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26</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27</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28</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30</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7</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8</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9</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10</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11</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24.xml"/><Relationship Id="rId3" Type="http://schemas.openxmlformats.org/officeDocument/2006/relationships/slide" Target="../slides/slide2.xml"/><Relationship Id="rId7" Type="http://schemas.openxmlformats.org/officeDocument/2006/relationships/slide" Target="../slides/slide22.xml"/><Relationship Id="rId2"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 Target="../slides/slide13.xml"/><Relationship Id="rId5" Type="http://schemas.openxmlformats.org/officeDocument/2006/relationships/slide" Target="../slides/slide6.xml"/><Relationship Id="rId10" Type="http://schemas.openxmlformats.org/officeDocument/2006/relationships/slide" Target="../slides/slide27.xml"/><Relationship Id="rId4" Type="http://schemas.openxmlformats.org/officeDocument/2006/relationships/slide" Target="../slides/slide30.xml"/><Relationship Id="rId9" Type="http://schemas.openxmlformats.org/officeDocument/2006/relationships/slide" Target="../slides/slide2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03/08/2014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03/08/2014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03/08/2014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41" name="Round Same Side Corner Rectangle 40">
            <a:hlinkClick r:id="rId2" action="ppaction://hlinksldjump"/>
          </p:cNvPr>
          <p:cNvSpPr/>
          <p:nvPr userDrawn="1"/>
        </p:nvSpPr>
        <p:spPr>
          <a:xfrm>
            <a:off x="35496" y="6569968"/>
            <a:ext cx="720080" cy="288032"/>
          </a:xfrm>
          <a:prstGeom prst="round2SameRect">
            <a:avLst/>
          </a:prstGeom>
          <a:solidFill>
            <a:srgbClr val="70AC2E"/>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userDrawn="1"/>
        </p:nvSpPr>
        <p:spPr>
          <a:xfrm>
            <a:off x="752015" y="6569968"/>
            <a:ext cx="648072" cy="288032"/>
          </a:xfrm>
          <a:prstGeom prst="round2SameRect">
            <a:avLst/>
          </a:prstGeom>
          <a:solidFill>
            <a:srgbClr val="70AC2E"/>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4" action="ppaction://hlinksldjump"/>
          </p:cNvPr>
          <p:cNvSpPr/>
          <p:nvPr userDrawn="1"/>
        </p:nvSpPr>
        <p:spPr>
          <a:xfrm>
            <a:off x="1400086" y="6569968"/>
            <a:ext cx="644511" cy="288032"/>
          </a:xfrm>
          <a:prstGeom prst="round2SameRect">
            <a:avLst/>
          </a:prstGeom>
          <a:solidFill>
            <a:srgbClr val="70AC2E"/>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5" action="ppaction://hlinksldjump"/>
          </p:cNvPr>
          <p:cNvSpPr/>
          <p:nvPr userDrawn="1"/>
        </p:nvSpPr>
        <p:spPr>
          <a:xfrm>
            <a:off x="2041037" y="6569968"/>
            <a:ext cx="396000" cy="288032"/>
          </a:xfrm>
          <a:prstGeom prst="round2SameRect">
            <a:avLst/>
          </a:prstGeom>
          <a:solidFill>
            <a:srgbClr val="70AC2E"/>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6" action="ppaction://hlinksldjump"/>
          </p:cNvPr>
          <p:cNvSpPr/>
          <p:nvPr userDrawn="1"/>
        </p:nvSpPr>
        <p:spPr>
          <a:xfrm>
            <a:off x="2433476" y="6569968"/>
            <a:ext cx="396000" cy="288032"/>
          </a:xfrm>
          <a:prstGeom prst="round2SameRect">
            <a:avLst/>
          </a:prstGeom>
          <a:solidFill>
            <a:srgbClr val="70AC2E"/>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7" action="ppaction://hlinksldjump"/>
          </p:cNvPr>
          <p:cNvSpPr/>
          <p:nvPr userDrawn="1"/>
        </p:nvSpPr>
        <p:spPr>
          <a:xfrm>
            <a:off x="2825915" y="6569968"/>
            <a:ext cx="396000" cy="288032"/>
          </a:xfrm>
          <a:prstGeom prst="round2SameRect">
            <a:avLst/>
          </a:prstGeom>
          <a:solidFill>
            <a:srgbClr val="70AC2E"/>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8" action="ppaction://hlinksldjump"/>
          </p:cNvPr>
          <p:cNvSpPr/>
          <p:nvPr userDrawn="1"/>
        </p:nvSpPr>
        <p:spPr>
          <a:xfrm>
            <a:off x="3218354" y="6569968"/>
            <a:ext cx="396000" cy="288032"/>
          </a:xfrm>
          <a:prstGeom prst="round2SameRect">
            <a:avLst/>
          </a:prstGeom>
          <a:solidFill>
            <a:srgbClr val="70AC2E"/>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9" action="ppaction://hlinksldjump"/>
          </p:cNvPr>
          <p:cNvSpPr/>
          <p:nvPr userDrawn="1"/>
        </p:nvSpPr>
        <p:spPr>
          <a:xfrm>
            <a:off x="3610793"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10" action="ppaction://hlinksldjump"/>
          </p:cNvPr>
          <p:cNvSpPr/>
          <p:nvPr userDrawn="1"/>
        </p:nvSpPr>
        <p:spPr>
          <a:xfrm>
            <a:off x="4003232"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rId10" action="ppaction://hlinksldjump"/>
          </p:cNvPr>
          <p:cNvSpPr/>
          <p:nvPr userDrawn="1"/>
        </p:nvSpPr>
        <p:spPr>
          <a:xfrm>
            <a:off x="4395671" y="6569968"/>
            <a:ext cx="396000" cy="288032"/>
          </a:xfrm>
          <a:prstGeom prst="round2SameRect">
            <a:avLst/>
          </a:prstGeom>
          <a:solidFill>
            <a:schemeClr val="tx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rId10" action="ppaction://hlinksldjump"/>
          </p:cNvPr>
          <p:cNvSpPr/>
          <p:nvPr userDrawn="1"/>
        </p:nvSpPr>
        <p:spPr>
          <a:xfrm>
            <a:off x="4788110" y="6569968"/>
            <a:ext cx="396000" cy="288032"/>
          </a:xfrm>
          <a:prstGeom prst="round2SameRect">
            <a:avLst/>
          </a:prstGeom>
          <a:solidFill>
            <a:schemeClr val="tx2">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03/08/2014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03/08/2014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03/08/2014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03/08/2014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03/08/2014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03/08/2014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03/08/2014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03/08/2014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File:Wallace_and_gromit.jp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google.co.uk/url?sa=i&amp;rct=j&amp;q=&amp;esrc=s&amp;frm=1&amp;source=images&amp;cd=&amp;cad=rja&amp;docid=HwvPJsE7-QPpFM&amp;tbnid=9VQUsx8ShGZ7kM:&amp;ved=0CAUQjRw&amp;url=http://bestwebdesignz.com/tips/photo-shop-cs4-tutorials/layers/&amp;ei=QcQ0UsT3BrPz0gXxmICYDQ&amp;bvm=bv.52164340,d.d2k&amp;psig=AFQjCNGaOd6gCExgZQgr3cVKRV4yeXpW8A&amp;ust=1379276002343115" TargetMode="Externa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43.png"/><Relationship Id="rId2" Type="http://schemas.openxmlformats.org/officeDocument/2006/relationships/slideLayout" Target="../slideLayouts/slideLayout2.xml"/><Relationship Id="rId1" Type="http://schemas.openxmlformats.org/officeDocument/2006/relationships/video" Target="file:///C:\Users\kpatel\Desktop\BW\Cambridge%20Tec\Unit%2014%20-%20Computer%20Animation\3D-Christmas.avi" TargetMode="Externa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22.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video" Target="file:///C:\Users\kpatel\Desktop\BW\Cambridge%20Tec\Unit%2014%20-%20Computer%20Animation\Flintstones.avi" TargetMode="External"/><Relationship Id="rId7" Type="http://schemas.openxmlformats.org/officeDocument/2006/relationships/image" Target="../media/image45.png"/><Relationship Id="rId2" Type="http://schemas.openxmlformats.org/officeDocument/2006/relationships/video" Target="file:///C:\Users\kpatel\Desktop\BW\Cambridge%20Tec\Unit%2014%20-%20Computer%20Animation\T&amp;J.avi" TargetMode="External"/><Relationship Id="rId1" Type="http://schemas.openxmlformats.org/officeDocument/2006/relationships/video" Target="file:///C:\Users\kpatel\Desktop\BW\Cambridge%20Tec\Unit%2014%20-%20Computer%20Animation\2D-Gorillaz.avi" TargetMode="External"/><Relationship Id="rId6" Type="http://schemas.openxmlformats.org/officeDocument/2006/relationships/image" Target="../media/image44.jpeg"/><Relationship Id="rId5" Type="http://schemas.openxmlformats.org/officeDocument/2006/relationships/notesSlide" Target="../notesSlides/notesSlide16.xml"/><Relationship Id="rId4" Type="http://schemas.openxmlformats.org/officeDocument/2006/relationships/slideLayout" Target="../slideLayouts/slideLayout2.xml"/><Relationship Id="rId9"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hyperlink" Target="http://www.motionscript.com/articles/speed-control.html" TargetMode="External"/><Relationship Id="rId7" Type="http://schemas.openxmlformats.org/officeDocument/2006/relationships/image" Target="../media/image48.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flashscript.ca/flash-preloader.php" TargetMode="External"/><Relationship Id="rId5" Type="http://schemas.openxmlformats.org/officeDocument/2006/relationships/hyperlink" Target="http://www.dynamicdrive.com/emailriddler/index.htm" TargetMode="External"/><Relationship Id="rId4" Type="http://schemas.openxmlformats.org/officeDocument/2006/relationships/hyperlink" Target="http://www.actionscript.org/resources/articles/1108/1/XSlider---A-Custom-Component/Page1.html"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en.wikipedia.org/wiki/List_of_animation_studios"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en.wikipedia.org/wiki/Pixar" TargetMode="External"/><Relationship Id="rId13" Type="http://schemas.openxmlformats.org/officeDocument/2006/relationships/hyperlink" Target="http://en.wikipedia.org/wiki/Hanna-Barbera" TargetMode="External"/><Relationship Id="rId3" Type="http://schemas.openxmlformats.org/officeDocument/2006/relationships/hyperlink" Target="http://www.aardman.com/" TargetMode="External"/><Relationship Id="rId7" Type="http://schemas.openxmlformats.org/officeDocument/2006/relationships/hyperlink" Target="http://www.pixar.com/" TargetMode="External"/><Relationship Id="rId12" Type="http://schemas.openxmlformats.org/officeDocument/2006/relationships/hyperlink" Target="http://www.chuckjones.com/"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en.wikipedia.org/wiki/Walt_Disney_Animation_Studios" TargetMode="External"/><Relationship Id="rId11" Type="http://schemas.openxmlformats.org/officeDocument/2006/relationships/hyperlink" Target="http://en.wikipedia.org/wiki/Chuck_Jones" TargetMode="External"/><Relationship Id="rId5" Type="http://schemas.openxmlformats.org/officeDocument/2006/relationships/hyperlink" Target="http://www.disneyanimation.com/aboutus/index.html" TargetMode="External"/><Relationship Id="rId15" Type="http://schemas.openxmlformats.org/officeDocument/2006/relationships/hyperlink" Target="http://en.wikipedia.org/wiki/List_of_animation_studios" TargetMode="External"/><Relationship Id="rId10" Type="http://schemas.openxmlformats.org/officeDocument/2006/relationships/hyperlink" Target="http://www.dreamworksanimation.com/" TargetMode="External"/><Relationship Id="rId4" Type="http://schemas.openxmlformats.org/officeDocument/2006/relationships/hyperlink" Target="http://en.wikipedia.org/wiki/Aardman_Animations" TargetMode="External"/><Relationship Id="rId9" Type="http://schemas.openxmlformats.org/officeDocument/2006/relationships/hyperlink" Target="http://en.wikipedia.org/wiki/DreamWorks_Animation" TargetMode="External"/><Relationship Id="rId14" Type="http://schemas.openxmlformats.org/officeDocument/2006/relationships/hyperlink" Target="http://en.wikipedia.org/wiki/Fox_Animation_Studios"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en.wikipedia.org/wiki/Walt_Disney"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en.wikipedia.org/wiki/List_of_animators"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en.wikipedia.org/wiki/Seth_MacFarlane" TargetMode="External"/><Relationship Id="rId13" Type="http://schemas.openxmlformats.org/officeDocument/2006/relationships/hyperlink" Target="http://en.wikipedia.org/wiki/Trey_Parker" TargetMode="External"/><Relationship Id="rId3" Type="http://schemas.openxmlformats.org/officeDocument/2006/relationships/hyperlink" Target="http://en.wikipedia.org/wiki/Walt_Disney" TargetMode="External"/><Relationship Id="rId7" Type="http://schemas.openxmlformats.org/officeDocument/2006/relationships/hyperlink" Target="http://en.wikipedia.org/wiki/John_Lasseter" TargetMode="External"/><Relationship Id="rId12" Type="http://schemas.openxmlformats.org/officeDocument/2006/relationships/hyperlink" Target="http://en.wikipedia.org/wiki/Joseph_Barbera" TargetMode="External"/><Relationship Id="rId17" Type="http://schemas.openxmlformats.org/officeDocument/2006/relationships/hyperlink" Target="http://en.wikipedia.org/wiki/Takeshi_Honda_(animator)" TargetMode="External"/><Relationship Id="rId2" Type="http://schemas.openxmlformats.org/officeDocument/2006/relationships/notesSlide" Target="../notesSlides/notesSlide22.xml"/><Relationship Id="rId16" Type="http://schemas.openxmlformats.org/officeDocument/2006/relationships/hyperlink" Target="http://en.wikipedia.org/wiki/Ed_Catmull" TargetMode="External"/><Relationship Id="rId1" Type="http://schemas.openxmlformats.org/officeDocument/2006/relationships/slideLayout" Target="../slideLayouts/slideLayout2.xml"/><Relationship Id="rId6" Type="http://schemas.openxmlformats.org/officeDocument/2006/relationships/hyperlink" Target="http://en.wikipedia.org/wiki/Ray_Harryhausen" TargetMode="External"/><Relationship Id="rId11" Type="http://schemas.openxmlformats.org/officeDocument/2006/relationships/hyperlink" Target="http://en.wikipedia.org/wiki/William_Hanna" TargetMode="External"/><Relationship Id="rId5" Type="http://schemas.openxmlformats.org/officeDocument/2006/relationships/hyperlink" Target="http://en.wikipedia.org/wiki/Terry_Gilliam" TargetMode="External"/><Relationship Id="rId15" Type="http://schemas.openxmlformats.org/officeDocument/2006/relationships/hyperlink" Target="http://en.wikipedia.org/wiki/Katsuhiro_Otomo" TargetMode="External"/><Relationship Id="rId10" Type="http://schemas.openxmlformats.org/officeDocument/2006/relationships/hyperlink" Target="http://en.wikipedia.org/wiki/Chuck_Jones" TargetMode="External"/><Relationship Id="rId4" Type="http://schemas.openxmlformats.org/officeDocument/2006/relationships/hyperlink" Target="http://en.wikipedia.org/wiki/Matt_Groening" TargetMode="External"/><Relationship Id="rId9" Type="http://schemas.openxmlformats.org/officeDocument/2006/relationships/hyperlink" Target="http://en.wikipedia.org/wiki/Nick_Park" TargetMode="External"/><Relationship Id="rId14" Type="http://schemas.openxmlformats.org/officeDocument/2006/relationships/hyperlink" Target="http://en.wikipedia.org/wiki/Matt_Stone"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slide" Target="slide17.xml"/><Relationship Id="rId7" Type="http://schemas.openxmlformats.org/officeDocument/2006/relationships/slide" Target="slide27.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slide" Target="slide20.xml"/><Relationship Id="rId5" Type="http://schemas.openxmlformats.org/officeDocument/2006/relationships/slide" Target="slide18.xml"/><Relationship Id="rId4" Type="http://schemas.openxmlformats.org/officeDocument/2006/relationships/hyperlink" Target="http://en.wikipedia.org/wiki/History_of_animation"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16</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a:t>
            </a:r>
            <a:r>
              <a:rPr lang="en-GB" sz="3600" b="1" dirty="0" smtClean="0">
                <a:latin typeface="Calibri" pitchFamily="34" charset="0"/>
                <a:cs typeface="Calibri" pitchFamily="34" charset="0"/>
              </a:rPr>
              <a:t>16 </a:t>
            </a:r>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2D Animation Production </a:t>
            </a:r>
            <a:endParaRPr lang="en-GB" sz="3600" dirty="0">
              <a:latin typeface="Calibri" pitchFamily="34" charset="0"/>
              <a:cs typeface="Calibri" pitchFamily="34" charset="0"/>
            </a:endParaRPr>
          </a:p>
          <a:p>
            <a:r>
              <a:rPr lang="en-GB" sz="3600" b="1" dirty="0" smtClean="0">
                <a:latin typeface="Calibri" pitchFamily="34" charset="0"/>
                <a:cs typeface="Calibri" pitchFamily="34" charset="0"/>
              </a:rPr>
              <a:t>J/502/5663 </a:t>
            </a:r>
            <a:endParaRPr lang="en-GB" sz="4000" dirty="0">
              <a:latin typeface="Calibri" pitchFamily="34" charset="0"/>
              <a:cs typeface="Calibri" pitchFamily="34" charset="0"/>
            </a:endParaRPr>
          </a:p>
        </p:txBody>
      </p:sp>
      <p:sp>
        <p:nvSpPr>
          <p:cNvPr id="4" name="TextBox 3"/>
          <p:cNvSpPr txBox="1"/>
          <p:nvPr/>
        </p:nvSpPr>
        <p:spPr>
          <a:xfrm>
            <a:off x="1691680" y="3717031"/>
            <a:ext cx="7265387" cy="1200329"/>
          </a:xfrm>
          <a:prstGeom prst="rect">
            <a:avLst/>
          </a:prstGeom>
          <a:noFill/>
        </p:spPr>
        <p:txBody>
          <a:bodyPr wrap="none" rtlCol="0">
            <a:spAutoFit/>
          </a:bodyPr>
          <a:lstStyle/>
          <a:p>
            <a:pPr algn="r"/>
            <a:r>
              <a:rPr lang="en-GB" sz="3600" b="1" dirty="0" smtClean="0">
                <a:latin typeface="Calibri" pitchFamily="34" charset="0"/>
                <a:cs typeface="Calibri" pitchFamily="34" charset="0"/>
              </a:rPr>
              <a:t>LO1 - </a:t>
            </a:r>
            <a:r>
              <a:rPr lang="en-GB" sz="3600" dirty="0" smtClean="0">
                <a:latin typeface="Calibri" pitchFamily="34" charset="0"/>
                <a:cs typeface="Calibri" pitchFamily="34" charset="0"/>
              </a:rPr>
              <a:t>Understand </a:t>
            </a:r>
            <a:r>
              <a:rPr lang="en-GB" sz="3600" dirty="0">
                <a:latin typeface="Calibri" pitchFamily="34" charset="0"/>
                <a:cs typeface="Calibri" pitchFamily="34" charset="0"/>
              </a:rPr>
              <a:t>the techniques and </a:t>
            </a:r>
            <a:r>
              <a:rPr lang="en-GB" sz="3600" dirty="0" smtClean="0">
                <a:latin typeface="Calibri" pitchFamily="34" charset="0"/>
                <a:cs typeface="Calibri" pitchFamily="34" charset="0"/>
              </a:rPr>
              <a:t/>
            </a:r>
            <a:br>
              <a:rPr lang="en-GB" sz="3600" dirty="0" smtClean="0">
                <a:latin typeface="Calibri" pitchFamily="34" charset="0"/>
                <a:cs typeface="Calibri" pitchFamily="34" charset="0"/>
              </a:rPr>
            </a:br>
            <a:r>
              <a:rPr lang="en-GB" sz="3600" dirty="0" smtClean="0">
                <a:latin typeface="Calibri" pitchFamily="34" charset="0"/>
                <a:cs typeface="Calibri" pitchFamily="34" charset="0"/>
              </a:rPr>
              <a:t>development </a:t>
            </a:r>
            <a:r>
              <a:rPr lang="en-GB" sz="3600" dirty="0">
                <a:latin typeface="Calibri" pitchFamily="34" charset="0"/>
                <a:cs typeface="Calibri" pitchFamily="34" charset="0"/>
              </a:rPr>
              <a:t>of 2D animation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4" y="692696"/>
            <a:ext cx="7381484" cy="5508136"/>
          </a:xfrm>
        </p:spPr>
        <p:txBody>
          <a:bodyPr>
            <a:noAutofit/>
          </a:bodyPr>
          <a:lstStyle/>
          <a:p>
            <a:pPr marL="361950" indent="-361950"/>
            <a:r>
              <a:rPr lang="en-GB" sz="2000" dirty="0" smtClean="0">
                <a:latin typeface="Calibri" pitchFamily="34" charset="0"/>
                <a:cs typeface="Calibri" pitchFamily="34" charset="0"/>
              </a:rPr>
              <a:t>There are numerous </a:t>
            </a:r>
            <a:r>
              <a:rPr lang="en-GB" sz="2000" dirty="0" smtClean="0">
                <a:latin typeface="Calibri" pitchFamily="34" charset="0"/>
                <a:cs typeface="Calibri" pitchFamily="34" charset="0"/>
              </a:rPr>
              <a:t>versions </a:t>
            </a:r>
            <a:r>
              <a:rPr lang="en-GB" sz="2000" dirty="0" smtClean="0">
                <a:latin typeface="Calibri" pitchFamily="34" charset="0"/>
                <a:cs typeface="Calibri" pitchFamily="34" charset="0"/>
              </a:rPr>
              <a:t>of cell </a:t>
            </a:r>
            <a:r>
              <a:rPr lang="en-GB" sz="2000" dirty="0" smtClean="0">
                <a:latin typeface="Calibri" pitchFamily="34" charset="0"/>
                <a:cs typeface="Calibri" pitchFamily="34" charset="0"/>
              </a:rPr>
              <a:t>animations:</a:t>
            </a:r>
            <a:endParaRPr lang="en-GB" sz="2000" dirty="0" smtClean="0">
              <a:latin typeface="Calibri" pitchFamily="34" charset="0"/>
              <a:cs typeface="Calibri" pitchFamily="34" charset="0"/>
            </a:endParaRPr>
          </a:p>
          <a:p>
            <a:pPr marL="361950" lvl="0" indent="-361950"/>
            <a:r>
              <a:rPr lang="en-GB" sz="2000" b="1" dirty="0" smtClean="0">
                <a:latin typeface="Calibri" pitchFamily="34" charset="0"/>
                <a:cs typeface="Calibri" pitchFamily="34" charset="0"/>
              </a:rPr>
              <a:t>Full </a:t>
            </a:r>
            <a:r>
              <a:rPr lang="en-GB" sz="2000" b="1" dirty="0" smtClean="0">
                <a:latin typeface="Calibri" pitchFamily="34" charset="0"/>
                <a:cs typeface="Calibri" pitchFamily="34" charset="0"/>
              </a:rPr>
              <a:t>Animation -</a:t>
            </a:r>
            <a:r>
              <a:rPr lang="en-GB" sz="2000" dirty="0" smtClean="0">
                <a:latin typeface="Calibri" pitchFamily="34" charset="0"/>
                <a:cs typeface="Calibri" pitchFamily="34" charset="0"/>
              </a:rPr>
              <a:t> </a:t>
            </a:r>
            <a:r>
              <a:rPr lang="en-GB" sz="2000" dirty="0" smtClean="0">
                <a:latin typeface="Calibri" pitchFamily="34" charset="0"/>
                <a:cs typeface="Calibri" pitchFamily="34" charset="0"/>
              </a:rPr>
              <a:t>This is the process of producing a high quality cell animation, where detailed drawings are used. The films can be produced in a variety of styles, ranging from the realistic look </a:t>
            </a:r>
            <a:r>
              <a:rPr lang="en-GB" sz="2000" dirty="0" smtClean="0">
                <a:latin typeface="Calibri" pitchFamily="34" charset="0"/>
                <a:cs typeface="Calibri" pitchFamily="34" charset="0"/>
              </a:rPr>
              <a:t>such as those </a:t>
            </a:r>
            <a:r>
              <a:rPr lang="en-GB" sz="2000" dirty="0" smtClean="0">
                <a:latin typeface="Calibri" pitchFamily="34" charset="0"/>
                <a:cs typeface="Calibri" pitchFamily="34" charset="0"/>
              </a:rPr>
              <a:t>by Walt Disney Studio, to the more cartoon like films </a:t>
            </a:r>
            <a:r>
              <a:rPr lang="en-GB" sz="2000" dirty="0" smtClean="0">
                <a:latin typeface="Calibri" pitchFamily="34" charset="0"/>
                <a:cs typeface="Calibri" pitchFamily="34" charset="0"/>
              </a:rPr>
              <a:t>like those of </a:t>
            </a:r>
            <a:r>
              <a:rPr lang="en-GB" sz="2000" dirty="0" smtClean="0">
                <a:latin typeface="Calibri" pitchFamily="34" charset="0"/>
                <a:cs typeface="Calibri" pitchFamily="34" charset="0"/>
              </a:rPr>
              <a:t>Warner Bros. Animation Studio</a:t>
            </a:r>
            <a:r>
              <a:rPr lang="en-GB" sz="2000" dirty="0" smtClean="0">
                <a:latin typeface="Calibri" pitchFamily="34" charset="0"/>
                <a:cs typeface="Calibri" pitchFamily="34" charset="0"/>
              </a:rPr>
              <a:t>.</a:t>
            </a:r>
            <a:endParaRPr lang="en-GB" sz="2000" dirty="0" smtClean="0">
              <a:latin typeface="Calibri" pitchFamily="34" charset="0"/>
              <a:cs typeface="Calibri" pitchFamily="34" charset="0"/>
            </a:endParaRPr>
          </a:p>
          <a:p>
            <a:pPr marL="361950" lvl="0" indent="-361950"/>
            <a:r>
              <a:rPr lang="en-GB" sz="2000" b="1" dirty="0" smtClean="0">
                <a:latin typeface="Calibri" pitchFamily="34" charset="0"/>
                <a:cs typeface="Calibri" pitchFamily="34" charset="0"/>
              </a:rPr>
              <a:t>Limited Animation -</a:t>
            </a:r>
            <a:r>
              <a:rPr lang="en-GB" sz="2000" dirty="0" smtClean="0">
                <a:latin typeface="Calibri" pitchFamily="34" charset="0"/>
                <a:cs typeface="Calibri" pitchFamily="34" charset="0"/>
              </a:rPr>
              <a:t> </a:t>
            </a:r>
            <a:r>
              <a:rPr lang="en-GB" sz="2000" dirty="0" smtClean="0">
                <a:latin typeface="Calibri" pitchFamily="34" charset="0"/>
                <a:cs typeface="Calibri" pitchFamily="34" charset="0"/>
              </a:rPr>
              <a:t>This is the process where less detailed drawings are used. This is often the costs effective way of producing cell animation </a:t>
            </a:r>
            <a:r>
              <a:rPr lang="en-GB" sz="2000" dirty="0" smtClean="0">
                <a:latin typeface="Calibri" pitchFamily="34" charset="0"/>
                <a:cs typeface="Calibri" pitchFamily="34" charset="0"/>
              </a:rPr>
              <a:t>e.g. Tom and Jerry running past the same shaped door or Road Runner running past the same Cactus. Modern versions include SpongeBob </a:t>
            </a:r>
            <a:r>
              <a:rPr lang="en-GB" sz="2000" dirty="0" err="1" smtClean="0">
                <a:latin typeface="Calibri" pitchFamily="34" charset="0"/>
                <a:cs typeface="Calibri" pitchFamily="34" charset="0"/>
              </a:rPr>
              <a:t>Squarepants</a:t>
            </a:r>
            <a:r>
              <a:rPr lang="en-GB" sz="2000" dirty="0" smtClean="0">
                <a:latin typeface="Calibri" pitchFamily="34" charset="0"/>
                <a:cs typeface="Calibri" pitchFamily="34" charset="0"/>
              </a:rPr>
              <a:t>, and Fairly Odd </a:t>
            </a:r>
            <a:r>
              <a:rPr lang="en-GB" sz="2000" dirty="0" smtClean="0">
                <a:latin typeface="Calibri" pitchFamily="34" charset="0"/>
                <a:cs typeface="Calibri" pitchFamily="34" charset="0"/>
              </a:rPr>
              <a:t>Parents.</a:t>
            </a:r>
            <a:endParaRPr lang="en-GB" sz="2000" dirty="0" smtClean="0">
              <a:latin typeface="Calibri" pitchFamily="34" charset="0"/>
              <a:cs typeface="Calibri" pitchFamily="34" charset="0"/>
            </a:endParaRPr>
          </a:p>
          <a:p>
            <a:pPr marL="361950" lvl="0" indent="-361950"/>
            <a:r>
              <a:rPr lang="en-GB" sz="2000" b="1" dirty="0" smtClean="0">
                <a:latin typeface="Calibri" pitchFamily="34" charset="0"/>
                <a:cs typeface="Calibri" pitchFamily="34" charset="0"/>
              </a:rPr>
              <a:t>Live-action/animation:</a:t>
            </a:r>
            <a:r>
              <a:rPr lang="en-GB" sz="2000" dirty="0" smtClean="0">
                <a:latin typeface="Calibri" pitchFamily="34" charset="0"/>
                <a:cs typeface="Calibri" pitchFamily="34" charset="0"/>
              </a:rPr>
              <a:t> This is a technique which combines hand drawn characters into live shots. </a:t>
            </a:r>
            <a:r>
              <a:rPr lang="en-GB" sz="2000" dirty="0" smtClean="0">
                <a:latin typeface="Calibri" pitchFamily="34" charset="0"/>
                <a:cs typeface="Calibri" pitchFamily="34" charset="0"/>
              </a:rPr>
              <a:t>An </a:t>
            </a:r>
            <a:r>
              <a:rPr lang="en-GB" sz="2000" dirty="0" smtClean="0">
                <a:latin typeface="Calibri" pitchFamily="34" charset="0"/>
                <a:cs typeface="Calibri" pitchFamily="34" charset="0"/>
              </a:rPr>
              <a:t>example of when this would be used is within the creation of Who Framed Roger </a:t>
            </a:r>
            <a:r>
              <a:rPr lang="en-GB" sz="2000" dirty="0" smtClean="0">
                <a:latin typeface="Calibri" pitchFamily="34" charset="0"/>
                <a:cs typeface="Calibri" pitchFamily="34" charset="0"/>
              </a:rPr>
              <a:t>Rabbit </a:t>
            </a:r>
            <a:r>
              <a:rPr lang="en-GB" sz="2000" dirty="0" smtClean="0">
                <a:latin typeface="Calibri" pitchFamily="34" charset="0"/>
                <a:cs typeface="Calibri" pitchFamily="34" charset="0"/>
              </a:rPr>
              <a:t>and Space </a:t>
            </a:r>
            <a:r>
              <a:rPr lang="en-GB" sz="2000" dirty="0" smtClean="0">
                <a:latin typeface="Calibri" pitchFamily="34" charset="0"/>
                <a:cs typeface="Calibri" pitchFamily="34" charset="0"/>
              </a:rPr>
              <a:t>Jam, characters are superimposed over the videoed sequences so the actors have to act to blank space.</a:t>
            </a:r>
            <a:endParaRPr lang="en-GB" sz="2000" dirty="0" smtClean="0">
              <a:latin typeface="Calibri" pitchFamily="34" charset="0"/>
              <a:cs typeface="Calibri" pitchFamily="34" charset="0"/>
            </a:endParaRPr>
          </a:p>
        </p:txBody>
      </p:sp>
      <p:pic>
        <p:nvPicPr>
          <p:cNvPr id="115714" name="Picture 2" descr="http://t3.gstatic.com/images?q=tbn:ANd9GcTGO4wrOSWb2_vdcZ6-EKqmmml4Qu76CC_r0srO9vhQ21emWctw"/>
          <p:cNvPicPr>
            <a:picLocks noChangeAspect="1" noChangeArrowheads="1"/>
          </p:cNvPicPr>
          <p:nvPr/>
        </p:nvPicPr>
        <p:blipFill>
          <a:blip r:embed="rId3" cstate="print"/>
          <a:srcRect/>
          <a:stretch>
            <a:fillRect/>
          </a:stretch>
        </p:blipFill>
        <p:spPr bwMode="auto">
          <a:xfrm>
            <a:off x="7687288" y="5085184"/>
            <a:ext cx="1264760" cy="1360065"/>
          </a:xfrm>
          <a:prstGeom prst="rect">
            <a:avLst/>
          </a:prstGeom>
          <a:noFill/>
        </p:spPr>
      </p:pic>
      <p:pic>
        <p:nvPicPr>
          <p:cNvPr id="115716" name="Picture 4" descr="http://t3.gstatic.com/images?q=tbn:ANd9GcRT0Flk8tGt5_OiLXEncFnR-b1Myk3fTH87omDAt9AHFP0iTDhfsA"/>
          <p:cNvPicPr>
            <a:picLocks noChangeAspect="1" noChangeArrowheads="1"/>
          </p:cNvPicPr>
          <p:nvPr/>
        </p:nvPicPr>
        <p:blipFill>
          <a:blip r:embed="rId4" cstate="print"/>
          <a:srcRect/>
          <a:stretch>
            <a:fillRect/>
          </a:stretch>
        </p:blipFill>
        <p:spPr bwMode="auto">
          <a:xfrm>
            <a:off x="7687287" y="785119"/>
            <a:ext cx="1295967" cy="1164730"/>
          </a:xfrm>
          <a:prstGeom prst="rect">
            <a:avLst/>
          </a:prstGeom>
          <a:noFill/>
        </p:spPr>
      </p:pic>
      <p:pic>
        <p:nvPicPr>
          <p:cNvPr id="115718" name="Picture 6" descr="http://t3.gstatic.com/images?q=tbn:ANd9GcRtiZs7JLgBg755x679sjpjLmGhCH3qbypcfc6iLLqLMWgFXkux1w"/>
          <p:cNvPicPr>
            <a:picLocks noChangeAspect="1" noChangeArrowheads="1"/>
          </p:cNvPicPr>
          <p:nvPr/>
        </p:nvPicPr>
        <p:blipFill>
          <a:blip r:embed="rId5" cstate="print"/>
          <a:srcRect/>
          <a:stretch>
            <a:fillRect/>
          </a:stretch>
        </p:blipFill>
        <p:spPr bwMode="auto">
          <a:xfrm>
            <a:off x="7687287" y="3356992"/>
            <a:ext cx="1277201" cy="1584176"/>
          </a:xfrm>
          <a:prstGeom prst="rect">
            <a:avLst/>
          </a:prstGeom>
          <a:noFill/>
        </p:spPr>
      </p:pic>
      <p:pic>
        <p:nvPicPr>
          <p:cNvPr id="115720" name="Picture 8" descr="http://t2.gstatic.com/images?q=tbn:ANd9GcSe3oBo09OK2iOGwpZKr9NnxUSoLgzqe_24LVJOvffC5Crt93uyNg"/>
          <p:cNvPicPr>
            <a:picLocks noChangeAspect="1" noChangeArrowheads="1"/>
          </p:cNvPicPr>
          <p:nvPr/>
        </p:nvPicPr>
        <p:blipFill>
          <a:blip r:embed="rId6" cstate="print"/>
          <a:srcRect/>
          <a:stretch>
            <a:fillRect/>
          </a:stretch>
        </p:blipFill>
        <p:spPr bwMode="auto">
          <a:xfrm>
            <a:off x="7687286" y="2087239"/>
            <a:ext cx="1277201" cy="1125737"/>
          </a:xfrm>
          <a:prstGeom prst="rect">
            <a:avLst/>
          </a:prstGeom>
          <a:noFill/>
        </p:spPr>
      </p:pic>
      <p:sp>
        <p:nvSpPr>
          <p:cNvPr id="22" name="Title 2"/>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600" dirty="0" smtClean="0"/>
              <a:t>P1.2 – Animation Techniques - Cell</a:t>
            </a:r>
            <a:endParaRPr lang="en-GB" sz="3600" dirty="0"/>
          </a:p>
        </p:txBody>
      </p:sp>
    </p:spTree>
    <p:extLst>
      <p:ext uri="{BB962C8B-B14F-4D97-AF65-F5344CB8AC3E}">
        <p14:creationId xmlns:p14="http://schemas.microsoft.com/office/powerpoint/2010/main" val="363777238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80528" y="620688"/>
            <a:ext cx="7703840" cy="6093296"/>
          </a:xfrm>
        </p:spPr>
        <p:txBody>
          <a:bodyPr>
            <a:normAutofit/>
          </a:bodyPr>
          <a:lstStyle/>
          <a:p>
            <a:pPr marL="285750" indent="-285750"/>
            <a:r>
              <a:rPr lang="en-GB" sz="1800" b="1" dirty="0" smtClean="0">
                <a:latin typeface="Calibri" pitchFamily="34" charset="0"/>
                <a:cs typeface="Calibri" pitchFamily="34" charset="0"/>
              </a:rPr>
              <a:t>Stop Frame / Stop </a:t>
            </a:r>
            <a:r>
              <a:rPr lang="en-GB" sz="1800" b="1" dirty="0" smtClean="0">
                <a:latin typeface="Calibri" pitchFamily="34" charset="0"/>
                <a:cs typeface="Calibri" pitchFamily="34" charset="0"/>
              </a:rPr>
              <a:t>Motion -  </a:t>
            </a:r>
            <a:r>
              <a:rPr lang="en-GB" sz="1800" dirty="0" smtClean="0">
                <a:latin typeface="Calibri" pitchFamily="34" charset="0"/>
                <a:cs typeface="Calibri" pitchFamily="34" charset="0"/>
              </a:rPr>
              <a:t>Also </a:t>
            </a:r>
            <a:r>
              <a:rPr lang="en-GB" sz="1800" dirty="0" smtClean="0">
                <a:latin typeface="Calibri" pitchFamily="34" charset="0"/>
                <a:cs typeface="Calibri" pitchFamily="34" charset="0"/>
              </a:rPr>
              <a:t>known as </a:t>
            </a:r>
            <a:r>
              <a:rPr lang="en-GB" sz="1800" b="1" dirty="0" smtClean="0">
                <a:latin typeface="Calibri" pitchFamily="34" charset="0"/>
                <a:cs typeface="Calibri" pitchFamily="34" charset="0"/>
              </a:rPr>
              <a:t>stop action</a:t>
            </a:r>
            <a:r>
              <a:rPr lang="en-GB" sz="1800" dirty="0" smtClean="0">
                <a:latin typeface="Calibri" pitchFamily="34" charset="0"/>
                <a:cs typeface="Calibri" pitchFamily="34" charset="0"/>
              </a:rPr>
              <a:t> or </a:t>
            </a:r>
            <a:r>
              <a:rPr lang="en-GB" sz="1800" b="1" dirty="0" smtClean="0">
                <a:latin typeface="Calibri" pitchFamily="34" charset="0"/>
                <a:cs typeface="Calibri" pitchFamily="34" charset="0"/>
              </a:rPr>
              <a:t>frame-by-frame</a:t>
            </a:r>
            <a:r>
              <a:rPr lang="en-GB" sz="1800" dirty="0" smtClean="0">
                <a:latin typeface="Calibri" pitchFamily="34" charset="0"/>
                <a:cs typeface="Calibri" pitchFamily="34" charset="0"/>
              </a:rPr>
              <a:t> animation technique to make a physically manipulated object appear to move on its own. The object </a:t>
            </a:r>
            <a:r>
              <a:rPr lang="en-GB" sz="1800" dirty="0" smtClean="0">
                <a:latin typeface="Calibri" pitchFamily="34" charset="0"/>
                <a:cs typeface="Calibri" pitchFamily="34" charset="0"/>
              </a:rPr>
              <a:t>or character is </a:t>
            </a:r>
            <a:r>
              <a:rPr lang="en-GB" sz="1800" dirty="0" smtClean="0">
                <a:latin typeface="Calibri" pitchFamily="34" charset="0"/>
                <a:cs typeface="Calibri" pitchFamily="34" charset="0"/>
              </a:rPr>
              <a:t>moved in small increments between individually photographed frames, creating the illusion of movement when the series of frames is played as a continuous sequence.</a:t>
            </a:r>
          </a:p>
          <a:p>
            <a:pPr marL="285750" indent="-285750"/>
            <a:r>
              <a:rPr lang="en-GB" sz="1800" b="1" dirty="0" smtClean="0">
                <a:latin typeface="Calibri" pitchFamily="34" charset="0"/>
                <a:cs typeface="Calibri" pitchFamily="34" charset="0"/>
              </a:rPr>
              <a:t>Stop frame </a:t>
            </a:r>
            <a:r>
              <a:rPr lang="en-GB" sz="1800" dirty="0" smtClean="0">
                <a:latin typeface="Calibri" pitchFamily="34" charset="0"/>
                <a:cs typeface="Calibri" pitchFamily="34" charset="0"/>
              </a:rPr>
              <a:t>animation was probably one of the first animation techniques </a:t>
            </a:r>
            <a:r>
              <a:rPr lang="en-GB" sz="1800" dirty="0" smtClean="0">
                <a:latin typeface="Calibri" pitchFamily="34" charset="0"/>
                <a:cs typeface="Calibri" pitchFamily="34" charset="0"/>
              </a:rPr>
              <a:t>used beyond Cell and </a:t>
            </a:r>
            <a:r>
              <a:rPr lang="en-GB" sz="1800" dirty="0" smtClean="0">
                <a:latin typeface="Calibri" pitchFamily="34" charset="0"/>
                <a:cs typeface="Calibri" pitchFamily="34" charset="0"/>
              </a:rPr>
              <a:t>it has been around in the business since the 1960s</a:t>
            </a:r>
            <a:r>
              <a:rPr lang="en-GB" sz="1800" dirty="0" smtClean="0">
                <a:latin typeface="Calibri" pitchFamily="34" charset="0"/>
                <a:cs typeface="Calibri" pitchFamily="34" charset="0"/>
              </a:rPr>
              <a:t>.</a:t>
            </a:r>
            <a:endParaRPr lang="en-GB" sz="1800" dirty="0" smtClean="0">
              <a:latin typeface="Calibri" pitchFamily="34" charset="0"/>
              <a:cs typeface="Calibri" pitchFamily="34" charset="0"/>
            </a:endParaRPr>
          </a:p>
          <a:p>
            <a:pPr marL="285750" indent="-285750"/>
            <a:r>
              <a:rPr lang="en-GB" sz="1800" dirty="0" smtClean="0">
                <a:latin typeface="Calibri" pitchFamily="34" charset="0"/>
                <a:cs typeface="Calibri" pitchFamily="34" charset="0"/>
              </a:rPr>
              <a:t>Clay figures can sometimes be used in stop-motion as they can be re-positioned very </a:t>
            </a:r>
            <a:r>
              <a:rPr lang="en-GB" sz="1800" dirty="0" smtClean="0">
                <a:latin typeface="Calibri" pitchFamily="34" charset="0"/>
                <a:cs typeface="Calibri" pitchFamily="34" charset="0"/>
              </a:rPr>
              <a:t>easily. The </a:t>
            </a:r>
            <a:r>
              <a:rPr lang="en-GB" sz="1800" dirty="0" smtClean="0">
                <a:latin typeface="Calibri" pitchFamily="34" charset="0"/>
                <a:cs typeface="Calibri" pitchFamily="34" charset="0"/>
              </a:rPr>
              <a:t>obvious example for this would be for Wallace and </a:t>
            </a:r>
            <a:r>
              <a:rPr lang="en-GB" sz="1800" dirty="0" err="1" smtClean="0">
                <a:latin typeface="Calibri" pitchFamily="34" charset="0"/>
                <a:cs typeface="Calibri" pitchFamily="34" charset="0"/>
              </a:rPr>
              <a:t>Gromit</a:t>
            </a:r>
            <a:r>
              <a:rPr lang="en-GB" sz="1800" dirty="0" smtClean="0">
                <a:latin typeface="Calibri" pitchFamily="34" charset="0"/>
                <a:cs typeface="Calibri" pitchFamily="34" charset="0"/>
              </a:rPr>
              <a:t>, a successful Mick Park animation that followed on from the success of Creature Comforts</a:t>
            </a:r>
            <a:r>
              <a:rPr lang="en-GB" sz="1800" dirty="0" smtClean="0">
                <a:latin typeface="Calibri" pitchFamily="34" charset="0"/>
                <a:cs typeface="Calibri" pitchFamily="34" charset="0"/>
              </a:rPr>
              <a:t>.</a:t>
            </a:r>
          </a:p>
          <a:p>
            <a:pPr marL="285750" indent="-285750"/>
            <a:r>
              <a:rPr lang="en-GB" sz="1800" dirty="0" smtClean="0">
                <a:latin typeface="Calibri" pitchFamily="34" charset="0"/>
                <a:cs typeface="Calibri" pitchFamily="34" charset="0"/>
              </a:rPr>
              <a:t>T</a:t>
            </a:r>
            <a:r>
              <a:rPr lang="en-GB" sz="1800" dirty="0" smtClean="0">
                <a:latin typeface="Calibri" pitchFamily="34" charset="0"/>
                <a:cs typeface="Calibri" pitchFamily="34" charset="0"/>
              </a:rPr>
              <a:t>he technique </a:t>
            </a:r>
            <a:r>
              <a:rPr lang="en-GB" sz="1800" dirty="0" smtClean="0">
                <a:latin typeface="Calibri" pitchFamily="34" charset="0"/>
                <a:cs typeface="Calibri" pitchFamily="34" charset="0"/>
              </a:rPr>
              <a:t>would take a very long time as each piece has to be moved accurately in order to have an effective </a:t>
            </a:r>
            <a:r>
              <a:rPr lang="en-GB" sz="1800" dirty="0" smtClean="0">
                <a:latin typeface="Calibri" pitchFamily="34" charset="0"/>
                <a:cs typeface="Calibri" pitchFamily="34" charset="0"/>
              </a:rPr>
              <a:t>sequence and could not use onion skinnin</a:t>
            </a:r>
            <a:r>
              <a:rPr lang="en-GB" sz="1800" dirty="0" smtClean="0">
                <a:latin typeface="Calibri" pitchFamily="34" charset="0"/>
                <a:cs typeface="Calibri" pitchFamily="34" charset="0"/>
              </a:rPr>
              <a:t>g to benefit this</a:t>
            </a:r>
            <a:r>
              <a:rPr lang="en-GB" sz="1800" dirty="0" smtClean="0">
                <a:latin typeface="Calibri" pitchFamily="34" charset="0"/>
                <a:cs typeface="Calibri" pitchFamily="34" charset="0"/>
              </a:rPr>
              <a:t>.</a:t>
            </a:r>
            <a:endParaRPr lang="en-GB" sz="1800" dirty="0" smtClean="0">
              <a:latin typeface="Calibri" pitchFamily="34" charset="0"/>
              <a:cs typeface="Calibri" pitchFamily="34" charset="0"/>
            </a:endParaRPr>
          </a:p>
          <a:p>
            <a:pPr marL="447675" lvl="1"/>
            <a:r>
              <a:rPr lang="en-GB" sz="1800" b="1" dirty="0" smtClean="0">
                <a:latin typeface="Calibri" pitchFamily="34" charset="0"/>
                <a:cs typeface="Calibri" pitchFamily="34" charset="0"/>
              </a:rPr>
              <a:t>Clay</a:t>
            </a:r>
            <a:r>
              <a:rPr lang="en-GB" sz="1800" dirty="0" smtClean="0">
                <a:latin typeface="Calibri" pitchFamily="34" charset="0"/>
                <a:cs typeface="Calibri" pitchFamily="34" charset="0"/>
              </a:rPr>
              <a:t> - Using clay to produce small changes then filmed frame by frame is time consuming but can produce some excellent results, such as </a:t>
            </a:r>
            <a:r>
              <a:rPr lang="en-GB" sz="1800" dirty="0" smtClean="0">
                <a:latin typeface="Calibri" pitchFamily="34" charset="0"/>
                <a:cs typeface="Calibri" pitchFamily="34" charset="0"/>
              </a:rPr>
              <a:t>Fantastic </a:t>
            </a:r>
            <a:r>
              <a:rPr lang="en-GB" sz="1800" dirty="0" err="1" smtClean="0">
                <a:latin typeface="Calibri" pitchFamily="34" charset="0"/>
                <a:cs typeface="Calibri" pitchFamily="34" charset="0"/>
              </a:rPr>
              <a:t>Mr.</a:t>
            </a:r>
            <a:r>
              <a:rPr lang="en-GB" sz="1800" dirty="0" smtClean="0">
                <a:latin typeface="Calibri" pitchFamily="34" charset="0"/>
                <a:cs typeface="Calibri" pitchFamily="34" charset="0"/>
              </a:rPr>
              <a:t> Fox, </a:t>
            </a:r>
            <a:r>
              <a:rPr lang="en-GB" sz="1800" dirty="0" smtClean="0">
                <a:latin typeface="Calibri" pitchFamily="34" charset="0"/>
                <a:cs typeface="Calibri" pitchFamily="34" charset="0"/>
              </a:rPr>
              <a:t>Wallace and </a:t>
            </a:r>
            <a:r>
              <a:rPr lang="en-GB" sz="1800" dirty="0" err="1" smtClean="0">
                <a:latin typeface="Calibri" pitchFamily="34" charset="0"/>
                <a:cs typeface="Calibri" pitchFamily="34" charset="0"/>
              </a:rPr>
              <a:t>Gromit</a:t>
            </a:r>
            <a:r>
              <a:rPr lang="en-GB" sz="1800" dirty="0" smtClean="0">
                <a:latin typeface="Calibri" pitchFamily="34" charset="0"/>
                <a:cs typeface="Calibri" pitchFamily="34" charset="0"/>
              </a:rPr>
              <a:t> and Creature Comfort animations</a:t>
            </a:r>
          </a:p>
          <a:p>
            <a:pPr marL="447675" lvl="1"/>
            <a:r>
              <a:rPr lang="en-GB" sz="1800" b="1" dirty="0" smtClean="0">
                <a:latin typeface="Calibri" pitchFamily="34" charset="0"/>
                <a:cs typeface="Calibri" pitchFamily="34" charset="0"/>
              </a:rPr>
              <a:t>Model</a:t>
            </a:r>
            <a:r>
              <a:rPr lang="en-GB" sz="1800" dirty="0" smtClean="0">
                <a:latin typeface="Calibri" pitchFamily="34" charset="0"/>
                <a:cs typeface="Calibri" pitchFamily="34" charset="0"/>
              </a:rPr>
              <a:t> - </a:t>
            </a:r>
            <a:r>
              <a:rPr lang="en-GB" sz="1800" dirty="0" smtClean="0">
                <a:latin typeface="Calibri" pitchFamily="34" charset="0"/>
                <a:cs typeface="Calibri" pitchFamily="34" charset="0"/>
              </a:rPr>
              <a:t>Similar </a:t>
            </a:r>
            <a:r>
              <a:rPr lang="en-GB" sz="1800" dirty="0" smtClean="0">
                <a:latin typeface="Calibri" pitchFamily="34" charset="0"/>
                <a:cs typeface="Calibri" pitchFamily="34" charset="0"/>
              </a:rPr>
              <a:t>to clay but using models, used to excellent effect in Ray </a:t>
            </a:r>
            <a:r>
              <a:rPr lang="en-GB" sz="1800" dirty="0" err="1" smtClean="0">
                <a:latin typeface="Calibri" pitchFamily="34" charset="0"/>
                <a:cs typeface="Calibri" pitchFamily="34" charset="0"/>
              </a:rPr>
              <a:t>Harryhausen</a:t>
            </a:r>
            <a:r>
              <a:rPr lang="en-GB" sz="1800" dirty="0" smtClean="0">
                <a:latin typeface="Calibri" pitchFamily="34" charset="0"/>
                <a:cs typeface="Calibri" pitchFamily="34" charset="0"/>
              </a:rPr>
              <a:t> films </a:t>
            </a:r>
            <a:r>
              <a:rPr lang="en-GB" sz="1800" dirty="0" smtClean="0">
                <a:latin typeface="Calibri" pitchFamily="34" charset="0"/>
                <a:cs typeface="Calibri" pitchFamily="34" charset="0"/>
              </a:rPr>
              <a:t>of the 1960’s, and </a:t>
            </a:r>
            <a:r>
              <a:rPr lang="en-GB" sz="1800" dirty="0" smtClean="0">
                <a:latin typeface="Calibri" pitchFamily="34" charset="0"/>
                <a:cs typeface="Calibri" pitchFamily="34" charset="0"/>
              </a:rPr>
              <a:t>others such as </a:t>
            </a:r>
            <a:r>
              <a:rPr lang="en-GB" sz="1800" b="1" dirty="0" smtClean="0">
                <a:latin typeface="Calibri" pitchFamily="34" charset="0"/>
                <a:cs typeface="Calibri" pitchFamily="34" charset="0"/>
              </a:rPr>
              <a:t>The Nightmare Before </a:t>
            </a:r>
            <a:r>
              <a:rPr lang="en-GB" sz="1800" b="1" dirty="0" smtClean="0">
                <a:latin typeface="Calibri" pitchFamily="34" charset="0"/>
                <a:cs typeface="Calibri" pitchFamily="34" charset="0"/>
              </a:rPr>
              <a:t>Christmas</a:t>
            </a:r>
            <a:r>
              <a:rPr lang="en-GB" sz="1800" b="1" dirty="0">
                <a:latin typeface="Calibri" pitchFamily="34" charset="0"/>
                <a:cs typeface="Calibri" pitchFamily="34" charset="0"/>
              </a:rPr>
              <a:t>.</a:t>
            </a:r>
            <a:endParaRPr lang="en-GB" sz="1800" b="1" dirty="0" smtClean="0">
              <a:latin typeface="Calibri" pitchFamily="34" charset="0"/>
              <a:cs typeface="Calibri" pitchFamily="34" charset="0"/>
            </a:endParaRPr>
          </a:p>
        </p:txBody>
      </p:sp>
      <p:pic>
        <p:nvPicPr>
          <p:cNvPr id="1026" name="Picture 2" descr="Wallace and gromit.jpg">
            <a:hlinkClick r:id="rId3"/>
          </p:cNvPr>
          <p:cNvPicPr>
            <a:picLocks noChangeAspect="1" noChangeArrowheads="1"/>
          </p:cNvPicPr>
          <p:nvPr/>
        </p:nvPicPr>
        <p:blipFill>
          <a:blip r:embed="rId4" cstate="print"/>
          <a:srcRect/>
          <a:stretch>
            <a:fillRect/>
          </a:stretch>
        </p:blipFill>
        <p:spPr bwMode="auto">
          <a:xfrm>
            <a:off x="7758169" y="3861048"/>
            <a:ext cx="1206319" cy="936104"/>
          </a:xfrm>
          <a:prstGeom prst="rect">
            <a:avLst/>
          </a:prstGeom>
          <a:noFill/>
        </p:spPr>
      </p:pic>
      <p:pic>
        <p:nvPicPr>
          <p:cNvPr id="81922" name="Picture 2" descr="http://t3.gstatic.com/images?q=tbn:ANd9GcSv_TjPvA3pxSR3SaA7rCiMsuUkytNlpb_fHsZc7lE8EwFLjQZuGA"/>
          <p:cNvPicPr>
            <a:picLocks noChangeAspect="1" noChangeArrowheads="1"/>
          </p:cNvPicPr>
          <p:nvPr/>
        </p:nvPicPr>
        <p:blipFill>
          <a:blip r:embed="rId5" cstate="print"/>
          <a:srcRect/>
          <a:stretch>
            <a:fillRect/>
          </a:stretch>
        </p:blipFill>
        <p:spPr bwMode="auto">
          <a:xfrm>
            <a:off x="8064896" y="4941168"/>
            <a:ext cx="899592" cy="1412776"/>
          </a:xfrm>
          <a:prstGeom prst="rect">
            <a:avLst/>
          </a:prstGeom>
          <a:noFill/>
        </p:spPr>
      </p:pic>
      <p:sp>
        <p:nvSpPr>
          <p:cNvPr id="20"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P1.2 – Animation Techniques – Stop Motion</a:t>
            </a:r>
            <a:endParaRPr lang="en-GB" sz="3000" dirty="0"/>
          </a:p>
        </p:txBody>
      </p:sp>
      <p:pic>
        <p:nvPicPr>
          <p:cNvPr id="21" name="Picture 4" descr="http://www.movie-holic.com/wp-content/uploads/2009/03/king_kong.jpg"/>
          <p:cNvPicPr>
            <a:picLocks noChangeAspect="1" noChangeArrowheads="1"/>
          </p:cNvPicPr>
          <p:nvPr/>
        </p:nvPicPr>
        <p:blipFill>
          <a:blip r:embed="rId6" cstate="print"/>
          <a:srcRect/>
          <a:stretch>
            <a:fillRect/>
          </a:stretch>
        </p:blipFill>
        <p:spPr bwMode="auto">
          <a:xfrm>
            <a:off x="7938628" y="3032072"/>
            <a:ext cx="1025860" cy="683193"/>
          </a:xfrm>
          <a:prstGeom prst="rect">
            <a:avLst/>
          </a:prstGeom>
          <a:noFill/>
        </p:spPr>
      </p:pic>
    </p:spTree>
    <p:extLst>
      <p:ext uri="{BB962C8B-B14F-4D97-AF65-F5344CB8AC3E}">
        <p14:creationId xmlns:p14="http://schemas.microsoft.com/office/powerpoint/2010/main" val="142951671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7692" y="620688"/>
            <a:ext cx="7438644" cy="5508136"/>
          </a:xfrm>
        </p:spPr>
        <p:txBody>
          <a:bodyPr>
            <a:noAutofit/>
          </a:bodyPr>
          <a:lstStyle/>
          <a:p>
            <a:pPr marL="268288" indent="-268288"/>
            <a:r>
              <a:rPr lang="en-GB" sz="1700" dirty="0" smtClean="0">
                <a:latin typeface="Calibri" pitchFamily="34" charset="0"/>
                <a:cs typeface="Calibri" pitchFamily="34" charset="0"/>
              </a:rPr>
              <a:t>There are numerous </a:t>
            </a:r>
            <a:r>
              <a:rPr lang="en-GB" sz="1700" dirty="0" smtClean="0">
                <a:latin typeface="Calibri" pitchFamily="34" charset="0"/>
                <a:cs typeface="Calibri" pitchFamily="34" charset="0"/>
              </a:rPr>
              <a:t>areas </a:t>
            </a:r>
            <a:r>
              <a:rPr lang="en-GB" sz="1700" dirty="0" smtClean="0">
                <a:latin typeface="Calibri" pitchFamily="34" charset="0"/>
                <a:cs typeface="Calibri" pitchFamily="34" charset="0"/>
              </a:rPr>
              <a:t>which stop motion splits into, there </a:t>
            </a:r>
            <a:r>
              <a:rPr lang="en-GB" sz="1700" dirty="0" smtClean="0">
                <a:latin typeface="Calibri" pitchFamily="34" charset="0"/>
                <a:cs typeface="Calibri" pitchFamily="34" charset="0"/>
              </a:rPr>
              <a:t>are:</a:t>
            </a:r>
          </a:p>
          <a:p>
            <a:pPr marL="268288" indent="-268288"/>
            <a:r>
              <a:rPr lang="en-GB" sz="1700" b="1" dirty="0" smtClean="0">
                <a:latin typeface="Calibri" pitchFamily="34" charset="0"/>
                <a:cs typeface="Calibri" pitchFamily="34" charset="0"/>
              </a:rPr>
              <a:t>Object Animation - </a:t>
            </a:r>
            <a:r>
              <a:rPr lang="en-GB" sz="1700" dirty="0" smtClean="0">
                <a:latin typeface="Calibri" pitchFamily="34" charset="0"/>
                <a:cs typeface="Calibri" pitchFamily="34" charset="0"/>
              </a:rPr>
              <a:t>This is where the regular objects are used within animation, as opposed to the objects which are specially created. </a:t>
            </a:r>
          </a:p>
          <a:p>
            <a:pPr lvl="1"/>
            <a:r>
              <a:rPr lang="en-GB" sz="1700" dirty="0" smtClean="0">
                <a:latin typeface="Calibri" pitchFamily="34" charset="0"/>
                <a:cs typeface="Calibri" pitchFamily="34" charset="0"/>
              </a:rPr>
              <a:t>An example of this would be the </a:t>
            </a:r>
            <a:r>
              <a:rPr lang="en-GB" sz="1700" b="1" dirty="0" err="1" smtClean="0">
                <a:latin typeface="Calibri" pitchFamily="34" charset="0"/>
                <a:cs typeface="Calibri" pitchFamily="34" charset="0"/>
              </a:rPr>
              <a:t>Brickfilm</a:t>
            </a:r>
            <a:r>
              <a:rPr lang="en-GB" sz="1700" dirty="0" smtClean="0">
                <a:latin typeface="Calibri" pitchFamily="34" charset="0"/>
                <a:cs typeface="Calibri" pitchFamily="34" charset="0"/>
              </a:rPr>
              <a:t> which incorporate the used of Lego to act as bricks</a:t>
            </a:r>
            <a:r>
              <a:rPr lang="en-GB" sz="1700" dirty="0" smtClean="0">
                <a:latin typeface="Calibri" pitchFamily="34" charset="0"/>
                <a:cs typeface="Calibri" pitchFamily="34" charset="0"/>
              </a:rPr>
              <a:t>. </a:t>
            </a:r>
            <a:r>
              <a:rPr lang="en-GB" sz="1700" dirty="0" smtClean="0">
                <a:latin typeface="Calibri" pitchFamily="34" charset="0"/>
                <a:cs typeface="Calibri" pitchFamily="34" charset="0"/>
              </a:rPr>
              <a:t>Or the safe sequence in Fast and Furious 5.</a:t>
            </a:r>
            <a:endParaRPr lang="en-GB" sz="1700" dirty="0" smtClean="0">
              <a:latin typeface="Calibri" pitchFamily="34" charset="0"/>
              <a:cs typeface="Calibri" pitchFamily="34" charset="0"/>
            </a:endParaRPr>
          </a:p>
          <a:p>
            <a:pPr marL="271463" lvl="0" indent="-255588"/>
            <a:r>
              <a:rPr lang="en-GB" sz="1700" b="1" dirty="0" smtClean="0">
                <a:latin typeface="Calibri" pitchFamily="34" charset="0"/>
                <a:cs typeface="Calibri" pitchFamily="34" charset="0"/>
              </a:rPr>
              <a:t>Graphic </a:t>
            </a:r>
            <a:r>
              <a:rPr lang="en-GB" sz="1700" b="1" dirty="0" smtClean="0">
                <a:latin typeface="Calibri" pitchFamily="34" charset="0"/>
                <a:cs typeface="Calibri" pitchFamily="34" charset="0"/>
              </a:rPr>
              <a:t>Animation - </a:t>
            </a:r>
            <a:r>
              <a:rPr lang="en-GB" sz="1700" dirty="0" smtClean="0">
                <a:latin typeface="Calibri" pitchFamily="34" charset="0"/>
                <a:cs typeface="Calibri" pitchFamily="34" charset="0"/>
              </a:rPr>
              <a:t>This uses flat visual material such as photographs, newspapers, magazines, etc. They are manipulated frame by frame to create the effect of movement. </a:t>
            </a:r>
          </a:p>
          <a:p>
            <a:pPr lvl="1"/>
            <a:r>
              <a:rPr lang="en-GB" sz="1700" dirty="0" smtClean="0">
                <a:latin typeface="Calibri" pitchFamily="34" charset="0"/>
                <a:cs typeface="Calibri" pitchFamily="34" charset="0"/>
              </a:rPr>
              <a:t>An example of this would be </a:t>
            </a:r>
            <a:r>
              <a:rPr lang="en-GB" sz="1700" b="1" dirty="0" smtClean="0">
                <a:latin typeface="Calibri" pitchFamily="34" charset="0"/>
                <a:cs typeface="Calibri" pitchFamily="34" charset="0"/>
              </a:rPr>
              <a:t>The Adventures of </a:t>
            </a:r>
            <a:r>
              <a:rPr lang="en-GB" sz="1700" b="1" dirty="0" err="1" smtClean="0">
                <a:latin typeface="Calibri" pitchFamily="34" charset="0"/>
                <a:cs typeface="Calibri" pitchFamily="34" charset="0"/>
              </a:rPr>
              <a:t>TinTin</a:t>
            </a:r>
            <a:r>
              <a:rPr lang="en-GB" sz="1700" b="1" dirty="0" smtClean="0">
                <a:latin typeface="Calibri" pitchFamily="34" charset="0"/>
                <a:cs typeface="Calibri" pitchFamily="34" charset="0"/>
              </a:rPr>
              <a:t> </a:t>
            </a:r>
            <a:r>
              <a:rPr lang="en-GB" sz="1700" dirty="0" smtClean="0">
                <a:latin typeface="Calibri" pitchFamily="34" charset="0"/>
                <a:cs typeface="Calibri" pitchFamily="34" charset="0"/>
              </a:rPr>
              <a:t>or the </a:t>
            </a:r>
            <a:r>
              <a:rPr lang="en-GB" sz="1700" b="1" dirty="0" smtClean="0">
                <a:latin typeface="Calibri" pitchFamily="34" charset="0"/>
                <a:cs typeface="Calibri" pitchFamily="34" charset="0"/>
              </a:rPr>
              <a:t>Newspaper in Harry Potter.</a:t>
            </a:r>
            <a:endParaRPr lang="en-GB" sz="1700" dirty="0" smtClean="0">
              <a:latin typeface="Calibri" pitchFamily="34" charset="0"/>
              <a:cs typeface="Calibri" pitchFamily="34" charset="0"/>
            </a:endParaRPr>
          </a:p>
          <a:p>
            <a:pPr marL="271463" lvl="0" indent="-255588"/>
            <a:r>
              <a:rPr lang="en-GB" sz="1700" b="1" dirty="0" smtClean="0">
                <a:latin typeface="Calibri" pitchFamily="34" charset="0"/>
                <a:cs typeface="Calibri" pitchFamily="34" charset="0"/>
              </a:rPr>
              <a:t>Pixilation - </a:t>
            </a:r>
            <a:r>
              <a:rPr lang="en-GB" sz="1700" dirty="0" smtClean="0">
                <a:latin typeface="Calibri" pitchFamily="34" charset="0"/>
                <a:cs typeface="Calibri" pitchFamily="34" charset="0"/>
              </a:rPr>
              <a:t>This involves the use of </a:t>
            </a:r>
            <a:r>
              <a:rPr lang="en-GB" sz="1700" dirty="0" smtClean="0">
                <a:latin typeface="Calibri" pitchFamily="34" charset="0"/>
                <a:cs typeface="Calibri" pitchFamily="34" charset="0"/>
              </a:rPr>
              <a:t>humans </a:t>
            </a:r>
            <a:r>
              <a:rPr lang="en-GB" sz="1700" dirty="0" smtClean="0">
                <a:latin typeface="Calibri" pitchFamily="34" charset="0"/>
                <a:cs typeface="Calibri" pitchFamily="34" charset="0"/>
              </a:rPr>
              <a:t>as stop motion characters. </a:t>
            </a:r>
            <a:r>
              <a:rPr lang="en-GB" sz="1700" dirty="0" smtClean="0">
                <a:latin typeface="Calibri" pitchFamily="34" charset="0"/>
                <a:cs typeface="Calibri" pitchFamily="34" charset="0"/>
              </a:rPr>
              <a:t>In modern TV programs this is very common, Supernatural, Dracula, Twilight and Buffy. </a:t>
            </a:r>
            <a:endParaRPr lang="en-GB" sz="1700" dirty="0" smtClean="0">
              <a:latin typeface="Calibri" pitchFamily="34" charset="0"/>
              <a:cs typeface="Calibri" pitchFamily="34" charset="0"/>
            </a:endParaRPr>
          </a:p>
          <a:p>
            <a:pPr lvl="1"/>
            <a:r>
              <a:rPr lang="en-GB" sz="1700" dirty="0" smtClean="0">
                <a:latin typeface="Calibri" pitchFamily="34" charset="0"/>
                <a:cs typeface="Calibri" pitchFamily="34" charset="0"/>
              </a:rPr>
              <a:t>An example of when this was used in a film was </a:t>
            </a:r>
            <a:r>
              <a:rPr lang="en-GB" sz="1700" b="1" dirty="0" smtClean="0">
                <a:latin typeface="Calibri" pitchFamily="34" charset="0"/>
                <a:cs typeface="Calibri" pitchFamily="34" charset="0"/>
              </a:rPr>
              <a:t>The Secret Adventures of Tom </a:t>
            </a:r>
            <a:r>
              <a:rPr lang="en-GB" sz="1700" b="1" dirty="0" smtClean="0">
                <a:latin typeface="Calibri" pitchFamily="34" charset="0"/>
                <a:cs typeface="Calibri" pitchFamily="34" charset="0"/>
              </a:rPr>
              <a:t>Thumb, Honey I shrunk the Kids, Morph.</a:t>
            </a:r>
            <a:endParaRPr lang="en-GB" sz="1700" b="1" dirty="0" smtClean="0">
              <a:latin typeface="Calibri" pitchFamily="34" charset="0"/>
              <a:cs typeface="Calibri" pitchFamily="34" charset="0"/>
            </a:endParaRPr>
          </a:p>
          <a:p>
            <a:pPr marL="271463" indent="-255588"/>
            <a:r>
              <a:rPr lang="en-GB" sz="1700" b="1" dirty="0" err="1" smtClean="0">
                <a:latin typeface="Calibri" pitchFamily="34" charset="0"/>
                <a:cs typeface="Calibri" pitchFamily="34" charset="0"/>
              </a:rPr>
              <a:t>Rotoscoping</a:t>
            </a:r>
            <a:r>
              <a:rPr lang="en-GB" sz="1700" b="1" dirty="0" smtClean="0">
                <a:latin typeface="Calibri" pitchFamily="34" charset="0"/>
                <a:cs typeface="Calibri" pitchFamily="34" charset="0"/>
              </a:rPr>
              <a:t> -</a:t>
            </a:r>
            <a:r>
              <a:rPr lang="en-GB" sz="1700" dirty="0" smtClean="0">
                <a:latin typeface="Calibri" pitchFamily="34" charset="0"/>
                <a:cs typeface="Calibri" pitchFamily="34" charset="0"/>
              </a:rPr>
              <a:t> </a:t>
            </a:r>
            <a:r>
              <a:rPr lang="en-GB" sz="1700" dirty="0" smtClean="0">
                <a:latin typeface="Calibri" pitchFamily="34" charset="0"/>
                <a:cs typeface="Calibri" pitchFamily="34" charset="0"/>
              </a:rPr>
              <a:t>This is a technique where animators trace live-action movement frame by frame. The source film can be copied from the actors’ outlines into animated drawings. </a:t>
            </a:r>
          </a:p>
          <a:p>
            <a:pPr lvl="1"/>
            <a:r>
              <a:rPr lang="en-GB" sz="1700" dirty="0" smtClean="0">
                <a:latin typeface="Calibri" pitchFamily="34" charset="0"/>
                <a:cs typeface="Calibri" pitchFamily="34" charset="0"/>
              </a:rPr>
              <a:t>An example of when this would be in the creation of </a:t>
            </a:r>
            <a:r>
              <a:rPr lang="en-GB" sz="1700" b="1" dirty="0" smtClean="0">
                <a:latin typeface="Calibri" pitchFamily="34" charset="0"/>
                <a:cs typeface="Calibri" pitchFamily="34" charset="0"/>
              </a:rPr>
              <a:t>Lord of the Rings </a:t>
            </a:r>
            <a:r>
              <a:rPr lang="en-GB" sz="1700" dirty="0" smtClean="0">
                <a:latin typeface="Calibri" pitchFamily="34" charset="0"/>
                <a:cs typeface="Calibri" pitchFamily="34" charset="0"/>
              </a:rPr>
              <a:t>and </a:t>
            </a:r>
            <a:r>
              <a:rPr lang="en-GB" sz="1700" b="1" dirty="0" smtClean="0">
                <a:latin typeface="Calibri" pitchFamily="34" charset="0"/>
                <a:cs typeface="Calibri" pitchFamily="34" charset="0"/>
              </a:rPr>
              <a:t>A Scanner Darkly, Rise of the Apes </a:t>
            </a:r>
            <a:r>
              <a:rPr lang="en-GB" sz="1700" dirty="0" smtClean="0">
                <a:latin typeface="Calibri" pitchFamily="34" charset="0"/>
                <a:cs typeface="Calibri" pitchFamily="34" charset="0"/>
              </a:rPr>
              <a:t>or any movie with Andy </a:t>
            </a:r>
            <a:r>
              <a:rPr lang="en-GB" sz="1700" dirty="0" err="1" smtClean="0">
                <a:latin typeface="Calibri" pitchFamily="34" charset="0"/>
                <a:cs typeface="Calibri" pitchFamily="34" charset="0"/>
              </a:rPr>
              <a:t>Sirkis</a:t>
            </a:r>
            <a:r>
              <a:rPr lang="en-GB" sz="1700" dirty="0" smtClean="0">
                <a:latin typeface="Calibri" pitchFamily="34" charset="0"/>
                <a:cs typeface="Calibri" pitchFamily="34" charset="0"/>
              </a:rPr>
              <a:t>.</a:t>
            </a:r>
            <a:endParaRPr lang="en-GB" sz="1700" b="1" dirty="0" smtClean="0">
              <a:latin typeface="Calibri" pitchFamily="34" charset="0"/>
              <a:cs typeface="Calibri" pitchFamily="34" charset="0"/>
            </a:endParaRPr>
          </a:p>
        </p:txBody>
      </p:sp>
      <p:pic>
        <p:nvPicPr>
          <p:cNvPr id="114690" name="Picture 2" descr="http://t2.gstatic.com/images?q=tbn:ANd9GcQQXrTmyzbQ8g8c5d0Xp_-lRlcLnx3RnPxVX6hL_2WKRpKInScl"/>
          <p:cNvPicPr>
            <a:picLocks noChangeAspect="1" noChangeArrowheads="1"/>
          </p:cNvPicPr>
          <p:nvPr/>
        </p:nvPicPr>
        <p:blipFill>
          <a:blip r:embed="rId3" cstate="print"/>
          <a:srcRect/>
          <a:stretch>
            <a:fillRect/>
          </a:stretch>
        </p:blipFill>
        <p:spPr bwMode="auto">
          <a:xfrm>
            <a:off x="8119597" y="1706319"/>
            <a:ext cx="827584" cy="1139553"/>
          </a:xfrm>
          <a:prstGeom prst="rect">
            <a:avLst/>
          </a:prstGeom>
          <a:noFill/>
        </p:spPr>
      </p:pic>
      <p:pic>
        <p:nvPicPr>
          <p:cNvPr id="114692" name="Picture 4" descr="http://t2.gstatic.com/images?q=tbn:ANd9GcQnYf9tllXZVoEfB2M0Btq3fwWwI0_F6fAfmi3Nn5GaeEMag4_9"/>
          <p:cNvPicPr>
            <a:picLocks noChangeAspect="1" noChangeArrowheads="1"/>
          </p:cNvPicPr>
          <p:nvPr/>
        </p:nvPicPr>
        <p:blipFill>
          <a:blip r:embed="rId4" cstate="print"/>
          <a:srcRect/>
          <a:stretch>
            <a:fillRect/>
          </a:stretch>
        </p:blipFill>
        <p:spPr bwMode="auto">
          <a:xfrm>
            <a:off x="7884368" y="596518"/>
            <a:ext cx="1043608" cy="1025218"/>
          </a:xfrm>
          <a:prstGeom prst="rect">
            <a:avLst/>
          </a:prstGeom>
          <a:noFill/>
        </p:spPr>
      </p:pic>
      <p:pic>
        <p:nvPicPr>
          <p:cNvPr id="114694" name="Picture 6" descr="http://2.bp.blogspot.com/_zPE1RIGIvmg/TNz0Mk3uKsI/AAAAAAAAABo/cxo_wn92Id8/s1600/protectedimage.php.jpg"/>
          <p:cNvPicPr>
            <a:picLocks noChangeAspect="1" noChangeArrowheads="1"/>
          </p:cNvPicPr>
          <p:nvPr/>
        </p:nvPicPr>
        <p:blipFill>
          <a:blip r:embed="rId5" cstate="print"/>
          <a:srcRect/>
          <a:stretch>
            <a:fillRect/>
          </a:stretch>
        </p:blipFill>
        <p:spPr bwMode="auto">
          <a:xfrm>
            <a:off x="7704687" y="5726192"/>
            <a:ext cx="1291812" cy="727144"/>
          </a:xfrm>
          <a:prstGeom prst="rect">
            <a:avLst/>
          </a:prstGeom>
          <a:noFill/>
        </p:spPr>
      </p:pic>
      <p:pic>
        <p:nvPicPr>
          <p:cNvPr id="114698" name="Picture 10" descr="http://www.bolexbrothers.co.uk/pictures/films/tom%20thumb.jpg"/>
          <p:cNvPicPr>
            <a:picLocks noChangeAspect="1" noChangeArrowheads="1"/>
          </p:cNvPicPr>
          <p:nvPr/>
        </p:nvPicPr>
        <p:blipFill>
          <a:blip r:embed="rId6" cstate="print"/>
          <a:srcRect/>
          <a:stretch>
            <a:fillRect/>
          </a:stretch>
        </p:blipFill>
        <p:spPr bwMode="auto">
          <a:xfrm>
            <a:off x="7642588" y="4646072"/>
            <a:ext cx="1353911" cy="934729"/>
          </a:xfrm>
          <a:prstGeom prst="rect">
            <a:avLst/>
          </a:prstGeom>
          <a:noFill/>
        </p:spPr>
      </p:pic>
      <p:pic>
        <p:nvPicPr>
          <p:cNvPr id="114700" name="Picture 12" descr="http://t0.gstatic.com/images?q=tbn:ANd9GcTS7Ws8aBEJmjZHY6_EDQs0wHw2_IQ0CYai1MmGNjLSOic65yXJ"/>
          <p:cNvPicPr>
            <a:picLocks noChangeAspect="1" noChangeArrowheads="1"/>
          </p:cNvPicPr>
          <p:nvPr/>
        </p:nvPicPr>
        <p:blipFill>
          <a:blip r:embed="rId7" cstate="print"/>
          <a:srcRect/>
          <a:stretch>
            <a:fillRect/>
          </a:stretch>
        </p:blipFill>
        <p:spPr bwMode="auto">
          <a:xfrm>
            <a:off x="7704687" y="2917880"/>
            <a:ext cx="1278844" cy="1617738"/>
          </a:xfrm>
          <a:prstGeom prst="rect">
            <a:avLst/>
          </a:prstGeom>
          <a:noFill/>
        </p:spPr>
      </p:pic>
      <p:sp>
        <p:nvSpPr>
          <p:cNvPr id="23"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P1.2 – Animation Techniques – Stop Motion</a:t>
            </a:r>
            <a:endParaRPr lang="en-GB" sz="3000" dirty="0"/>
          </a:p>
        </p:txBody>
      </p:sp>
    </p:spTree>
    <p:extLst>
      <p:ext uri="{BB962C8B-B14F-4D97-AF65-F5344CB8AC3E}">
        <p14:creationId xmlns:p14="http://schemas.microsoft.com/office/powerpoint/2010/main" val="42713167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8824" y="732026"/>
            <a:ext cx="7221488" cy="5557914"/>
          </a:xfrm>
        </p:spPr>
        <p:txBody>
          <a:bodyPr>
            <a:normAutofit lnSpcReduction="10000"/>
          </a:bodyPr>
          <a:lstStyle/>
          <a:p>
            <a:pPr marL="285750" indent="-285750"/>
            <a:r>
              <a:rPr lang="en-GB" sz="1800" b="1" dirty="0">
                <a:latin typeface="Calibri" pitchFamily="34" charset="0"/>
                <a:cs typeface="Calibri" pitchFamily="34" charset="0"/>
              </a:rPr>
              <a:t>Puppet Animation -</a:t>
            </a:r>
            <a:r>
              <a:rPr lang="en-GB" sz="1800" dirty="0">
                <a:latin typeface="Calibri" pitchFamily="34" charset="0"/>
                <a:cs typeface="Calibri" pitchFamily="34" charset="0"/>
              </a:rPr>
              <a:t> This involves </a:t>
            </a:r>
            <a:r>
              <a:rPr lang="en-GB" sz="1800" dirty="0" smtClean="0">
                <a:latin typeface="Calibri" pitchFamily="34" charset="0"/>
                <a:cs typeface="Calibri" pitchFamily="34" charset="0"/>
              </a:rPr>
              <a:t>moving </a:t>
            </a:r>
            <a:r>
              <a:rPr lang="en-GB" sz="1800" dirty="0">
                <a:latin typeface="Calibri" pitchFamily="34" charset="0"/>
                <a:cs typeface="Calibri" pitchFamily="34" charset="0"/>
              </a:rPr>
              <a:t>puppet figures which interact with one another. The puppets have an armature inside of them to keep them upright as well as making sure that they can move at certain joints, this is sometimes called </a:t>
            </a:r>
            <a:r>
              <a:rPr lang="en-GB" sz="1800" dirty="0" smtClean="0">
                <a:latin typeface="Calibri" pitchFamily="34" charset="0"/>
                <a:cs typeface="Calibri" pitchFamily="34" charset="0"/>
              </a:rPr>
              <a:t>animatronics.</a:t>
            </a:r>
          </a:p>
          <a:p>
            <a:pPr marL="285750" indent="-285750"/>
            <a:r>
              <a:rPr lang="en-GB" sz="1800" dirty="0" smtClean="0">
                <a:latin typeface="Calibri" pitchFamily="34" charset="0"/>
                <a:cs typeface="Calibri" pitchFamily="34" charset="0"/>
              </a:rPr>
              <a:t>Versions of this include the original </a:t>
            </a:r>
            <a:r>
              <a:rPr lang="en-GB" sz="1800" b="1" dirty="0" err="1" smtClean="0">
                <a:latin typeface="Calibri" pitchFamily="34" charset="0"/>
                <a:cs typeface="Calibri" pitchFamily="34" charset="0"/>
              </a:rPr>
              <a:t>Jabba</a:t>
            </a:r>
            <a:r>
              <a:rPr lang="en-GB" sz="1800" b="1" dirty="0" smtClean="0">
                <a:latin typeface="Calibri" pitchFamily="34" charset="0"/>
                <a:cs typeface="Calibri" pitchFamily="34" charset="0"/>
              </a:rPr>
              <a:t> the Hut</a:t>
            </a:r>
            <a:r>
              <a:rPr lang="en-GB" sz="1800" dirty="0" smtClean="0">
                <a:latin typeface="Calibri" pitchFamily="34" charset="0"/>
                <a:cs typeface="Calibri" pitchFamily="34" charset="0"/>
              </a:rPr>
              <a:t>, </a:t>
            </a:r>
            <a:r>
              <a:rPr lang="en-GB" sz="1800" b="1" dirty="0" smtClean="0">
                <a:latin typeface="Calibri" pitchFamily="34" charset="0"/>
                <a:cs typeface="Calibri" pitchFamily="34" charset="0"/>
              </a:rPr>
              <a:t>Little Shop of Horrors</a:t>
            </a:r>
            <a:r>
              <a:rPr lang="en-GB" sz="1800" dirty="0" smtClean="0">
                <a:latin typeface="Calibri" pitchFamily="34" charset="0"/>
                <a:cs typeface="Calibri" pitchFamily="34" charset="0"/>
              </a:rPr>
              <a:t> and </a:t>
            </a:r>
            <a:r>
              <a:rPr lang="en-GB" sz="1800" b="1" dirty="0" smtClean="0">
                <a:latin typeface="Calibri" pitchFamily="34" charset="0"/>
                <a:cs typeface="Calibri" pitchFamily="34" charset="0"/>
              </a:rPr>
              <a:t>Team America</a:t>
            </a:r>
            <a:r>
              <a:rPr lang="en-GB" sz="1800" dirty="0" smtClean="0">
                <a:latin typeface="Calibri" pitchFamily="34" charset="0"/>
                <a:cs typeface="Calibri" pitchFamily="34" charset="0"/>
              </a:rPr>
              <a:t>. The reason they are still around is partially because Animatronics is easier than CGI and more believable and the novel value in animation still sells.</a:t>
            </a:r>
          </a:p>
          <a:p>
            <a:pPr marL="285750" indent="-285750"/>
            <a:r>
              <a:rPr lang="en-GB" sz="1800" b="1" dirty="0" smtClean="0">
                <a:latin typeface="Calibri" pitchFamily="34" charset="0"/>
                <a:cs typeface="Calibri" pitchFamily="34" charset="0"/>
              </a:rPr>
              <a:t>Flipbook - </a:t>
            </a:r>
            <a:r>
              <a:rPr lang="en-GB" sz="1800" dirty="0" smtClean="0">
                <a:latin typeface="Calibri" pitchFamily="34" charset="0"/>
                <a:cs typeface="Calibri" pitchFamily="34" charset="0"/>
              </a:rPr>
              <a:t>A </a:t>
            </a:r>
            <a:r>
              <a:rPr lang="en-GB" sz="1800" dirty="0" smtClean="0">
                <a:latin typeface="Calibri" pitchFamily="34" charset="0"/>
                <a:cs typeface="Calibri" pitchFamily="34" charset="0"/>
              </a:rPr>
              <a:t>flipbook animation is a simple type of animation created by viewing successive images so quickly that they seem to form a sequence. The most common method is by printing images on the pages of a book, which can then be flipped or thumbed through rapidly. </a:t>
            </a:r>
            <a:endParaRPr lang="en-GB" sz="1800" dirty="0" smtClean="0">
              <a:latin typeface="Calibri" pitchFamily="34" charset="0"/>
              <a:cs typeface="Calibri" pitchFamily="34" charset="0"/>
            </a:endParaRPr>
          </a:p>
          <a:p>
            <a:pPr marL="285750" indent="-285750"/>
            <a:r>
              <a:rPr lang="en-GB" sz="1800" dirty="0" smtClean="0">
                <a:latin typeface="Calibri" pitchFamily="34" charset="0"/>
                <a:cs typeface="Calibri" pitchFamily="34" charset="0"/>
              </a:rPr>
              <a:t>A </a:t>
            </a:r>
            <a:r>
              <a:rPr lang="en-GB" sz="1800" dirty="0" smtClean="0">
                <a:latin typeface="Calibri" pitchFamily="34" charset="0"/>
                <a:cs typeface="Calibri" pitchFamily="34" charset="0"/>
              </a:rPr>
              <a:t>flipbook animation is also known as a </a:t>
            </a:r>
            <a:r>
              <a:rPr lang="en-GB" sz="1800" dirty="0" err="1" smtClean="0">
                <a:latin typeface="Calibri" pitchFamily="34" charset="0"/>
                <a:cs typeface="Calibri" pitchFamily="34" charset="0"/>
              </a:rPr>
              <a:t>kineograph</a:t>
            </a:r>
            <a:r>
              <a:rPr lang="en-GB" sz="1800" dirty="0" smtClean="0">
                <a:latin typeface="Calibri" pitchFamily="34" charset="0"/>
                <a:cs typeface="Calibri" pitchFamily="34" charset="0"/>
              </a:rPr>
              <a:t> or thumb </a:t>
            </a:r>
            <a:r>
              <a:rPr lang="en-GB" sz="1800" dirty="0" smtClean="0">
                <a:latin typeface="Calibri" pitchFamily="34" charset="0"/>
                <a:cs typeface="Calibri" pitchFamily="34" charset="0"/>
              </a:rPr>
              <a:t>book Flipbooks </a:t>
            </a:r>
            <a:r>
              <a:rPr lang="en-GB" sz="1800" dirty="0" smtClean="0">
                <a:latin typeface="Calibri" pitchFamily="34" charset="0"/>
                <a:cs typeface="Calibri" pitchFamily="34" charset="0"/>
              </a:rPr>
              <a:t>and similar devices were important during the early stages of film animation history - for this reason, many animators and animation fans have a fondness for the flipbook </a:t>
            </a:r>
            <a:r>
              <a:rPr lang="en-GB" sz="1800" dirty="0" smtClean="0">
                <a:latin typeface="Calibri" pitchFamily="34" charset="0"/>
                <a:cs typeface="Calibri" pitchFamily="34" charset="0"/>
              </a:rPr>
              <a:t>format as it is still the basis of Cell animation today.</a:t>
            </a:r>
          </a:p>
          <a:p>
            <a:pPr marL="0" indent="0">
              <a:buNone/>
            </a:pPr>
            <a:r>
              <a:rPr lang="en-GB" sz="1800" b="1" dirty="0" smtClean="0">
                <a:latin typeface="Calibri" pitchFamily="34" charset="0"/>
                <a:cs typeface="Calibri" pitchFamily="34" charset="0"/>
              </a:rPr>
              <a:t>P1.2 – Task 02 -</a:t>
            </a:r>
            <a:r>
              <a:rPr lang="en-GB" sz="1800" dirty="0" smtClean="0">
                <a:latin typeface="Calibri" pitchFamily="34" charset="0"/>
                <a:cs typeface="Calibri" pitchFamily="34" charset="0"/>
              </a:rPr>
              <a:t> </a:t>
            </a:r>
            <a:r>
              <a:rPr lang="en-GB" sz="1800" dirty="0">
                <a:latin typeface="Calibri" pitchFamily="34" charset="0"/>
                <a:cs typeface="Calibri" pitchFamily="34" charset="0"/>
              </a:rPr>
              <a:t>Research and explore the different types of </a:t>
            </a:r>
            <a:r>
              <a:rPr lang="en-GB" sz="1800" dirty="0" smtClean="0">
                <a:latin typeface="Calibri" pitchFamily="34" charset="0"/>
                <a:cs typeface="Calibri" pitchFamily="34" charset="0"/>
              </a:rPr>
              <a:t>animation technologies and explain </a:t>
            </a:r>
            <a:r>
              <a:rPr lang="en-GB" sz="1800" dirty="0">
                <a:latin typeface="Calibri" pitchFamily="34" charset="0"/>
                <a:cs typeface="Calibri" pitchFamily="34" charset="0"/>
              </a:rPr>
              <a:t>the technical process </a:t>
            </a:r>
            <a:r>
              <a:rPr lang="en-GB" sz="1800" dirty="0" smtClean="0">
                <a:latin typeface="Calibri" pitchFamily="34" charset="0"/>
                <a:cs typeface="Calibri" pitchFamily="34" charset="0"/>
              </a:rPr>
              <a:t>used </a:t>
            </a:r>
            <a:r>
              <a:rPr lang="en-GB" sz="1800" dirty="0">
                <a:latin typeface="Calibri" pitchFamily="34" charset="0"/>
                <a:cs typeface="Calibri" pitchFamily="34" charset="0"/>
              </a:rPr>
              <a:t>within the </a:t>
            </a:r>
            <a:r>
              <a:rPr lang="en-GB" sz="1800" dirty="0" smtClean="0">
                <a:latin typeface="Calibri" pitchFamily="34" charset="0"/>
                <a:cs typeface="Calibri" pitchFamily="34" charset="0"/>
              </a:rPr>
              <a:t>industry using relevant examples.</a:t>
            </a:r>
            <a:endParaRPr lang="en-GB" sz="1800" dirty="0">
              <a:latin typeface="Calibri" pitchFamily="34" charset="0"/>
              <a:cs typeface="Calibri" pitchFamily="34" charset="0"/>
            </a:endParaRPr>
          </a:p>
        </p:txBody>
      </p:sp>
      <p:pic>
        <p:nvPicPr>
          <p:cNvPr id="77826" name="Picture 2" descr="http://t3.gstatic.com/images?q=tbn:ANd9GcSr_EPKrIUgYZaRo3SeT4C2CklkeoZA0ahe7jYT4AmoaLM1iSc9Rg"/>
          <p:cNvPicPr>
            <a:picLocks noChangeAspect="1" noChangeArrowheads="1"/>
          </p:cNvPicPr>
          <p:nvPr/>
        </p:nvPicPr>
        <p:blipFill>
          <a:blip r:embed="rId3" cstate="print"/>
          <a:srcRect/>
          <a:stretch>
            <a:fillRect/>
          </a:stretch>
        </p:blipFill>
        <p:spPr bwMode="auto">
          <a:xfrm>
            <a:off x="7524328" y="4037805"/>
            <a:ext cx="1436245" cy="903363"/>
          </a:xfrm>
          <a:prstGeom prst="rect">
            <a:avLst/>
          </a:prstGeom>
          <a:noFill/>
        </p:spPr>
      </p:pic>
      <p:pic>
        <p:nvPicPr>
          <p:cNvPr id="77828" name="Picture 4" descr="http://t1.gstatic.com/images?q=tbn:ANd9GcRT8rypnAxXRP_v_bPaMhp2_wQDnha-EIdJrzmtH6KyNuXFV_YHxg"/>
          <p:cNvPicPr>
            <a:picLocks noChangeAspect="1" noChangeArrowheads="1"/>
          </p:cNvPicPr>
          <p:nvPr/>
        </p:nvPicPr>
        <p:blipFill>
          <a:blip r:embed="rId4" cstate="print"/>
          <a:srcRect/>
          <a:stretch>
            <a:fillRect/>
          </a:stretch>
        </p:blipFill>
        <p:spPr bwMode="auto">
          <a:xfrm>
            <a:off x="7524328" y="5085184"/>
            <a:ext cx="1445708" cy="1204756"/>
          </a:xfrm>
          <a:prstGeom prst="rect">
            <a:avLst/>
          </a:prstGeom>
          <a:noFill/>
        </p:spPr>
      </p:pic>
      <p:sp>
        <p:nvSpPr>
          <p:cNvPr id="20"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600" dirty="0" smtClean="0"/>
              <a:t>P1.2 – Animation Techniques – Puppet and Flipbook</a:t>
            </a:r>
            <a:endParaRPr lang="en-GB" sz="2600" dirty="0"/>
          </a:p>
        </p:txBody>
      </p:sp>
    </p:spTree>
    <p:extLst>
      <p:ext uri="{BB962C8B-B14F-4D97-AF65-F5344CB8AC3E}">
        <p14:creationId xmlns:p14="http://schemas.microsoft.com/office/powerpoint/2010/main" val="1309067372"/>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356" y="692696"/>
            <a:ext cx="7274778" cy="5616624"/>
          </a:xfrm>
        </p:spPr>
        <p:txBody>
          <a:bodyPr>
            <a:noAutofit/>
          </a:bodyPr>
          <a:lstStyle/>
          <a:p>
            <a:pPr marL="342900" indent="-342900"/>
            <a:r>
              <a:rPr lang="en-GB" sz="1600" b="1" dirty="0" smtClean="0">
                <a:latin typeface="Calibri" pitchFamily="34" charset="0"/>
                <a:cs typeface="Calibri" pitchFamily="34" charset="0"/>
              </a:rPr>
              <a:t>CGI </a:t>
            </a:r>
            <a:r>
              <a:rPr lang="en-GB" sz="1600" b="1" dirty="0" smtClean="0">
                <a:latin typeface="Calibri" pitchFamily="34" charset="0"/>
                <a:cs typeface="Calibri" pitchFamily="34" charset="0"/>
              </a:rPr>
              <a:t>– </a:t>
            </a:r>
            <a:r>
              <a:rPr lang="en-GB" sz="1600" dirty="0" smtClean="0">
                <a:latin typeface="Calibri" pitchFamily="34" charset="0"/>
                <a:cs typeface="Calibri" pitchFamily="34" charset="0"/>
              </a:rPr>
              <a:t>This is the new wave of animation and can take many different forms from CGI rendered films like Avatar to minor enhancements like the castles in Game of thrones.</a:t>
            </a:r>
            <a:endParaRPr lang="en-GB" sz="1600" b="1" dirty="0">
              <a:latin typeface="Calibri" pitchFamily="34" charset="0"/>
              <a:cs typeface="Calibri" pitchFamily="34" charset="0"/>
            </a:endParaRPr>
          </a:p>
          <a:p>
            <a:pPr marL="342900" indent="-342900"/>
            <a:r>
              <a:rPr lang="en-GB" sz="1600" dirty="0" smtClean="0">
                <a:latin typeface="Calibri" pitchFamily="34" charset="0"/>
                <a:cs typeface="Calibri" pitchFamily="34" charset="0"/>
              </a:rPr>
              <a:t>This has become so popular that many </a:t>
            </a:r>
            <a:r>
              <a:rPr lang="en-GB" sz="1600" dirty="0" smtClean="0">
                <a:latin typeface="Calibri" pitchFamily="34" charset="0"/>
                <a:cs typeface="Calibri" pitchFamily="34" charset="0"/>
              </a:rPr>
              <a:t>high end animation software </a:t>
            </a:r>
            <a:r>
              <a:rPr lang="en-GB" sz="1600" dirty="0" smtClean="0">
                <a:latin typeface="Calibri" pitchFamily="34" charset="0"/>
                <a:cs typeface="Calibri" pitchFamily="34" charset="0"/>
              </a:rPr>
              <a:t>packages are </a:t>
            </a:r>
            <a:r>
              <a:rPr lang="en-GB" sz="1600" dirty="0" smtClean="0">
                <a:latin typeface="Calibri" pitchFamily="34" charset="0"/>
                <a:cs typeface="Calibri" pitchFamily="34" charset="0"/>
              </a:rPr>
              <a:t>also available on a trial basis, </a:t>
            </a:r>
            <a:r>
              <a:rPr lang="en-GB" sz="1600" dirty="0" smtClean="0">
                <a:latin typeface="Calibri" pitchFamily="34" charset="0"/>
                <a:cs typeface="Calibri" pitchFamily="34" charset="0"/>
              </a:rPr>
              <a:t>Maya, </a:t>
            </a:r>
            <a:r>
              <a:rPr lang="en-GB" sz="1600" dirty="0" err="1" smtClean="0">
                <a:latin typeface="Calibri" pitchFamily="34" charset="0"/>
                <a:cs typeface="Calibri" pitchFamily="34" charset="0"/>
              </a:rPr>
              <a:t>Modo</a:t>
            </a:r>
            <a:r>
              <a:rPr lang="en-GB" sz="1600" dirty="0" smtClean="0">
                <a:latin typeface="Calibri" pitchFamily="34" charset="0"/>
                <a:cs typeface="Calibri" pitchFamily="34" charset="0"/>
              </a:rPr>
              <a:t> etc. </a:t>
            </a:r>
            <a:r>
              <a:rPr lang="en-GB" sz="1600" dirty="0" smtClean="0">
                <a:latin typeface="Calibri" pitchFamily="34" charset="0"/>
                <a:cs typeface="Calibri" pitchFamily="34" charset="0"/>
              </a:rPr>
              <a:t>allowing </a:t>
            </a:r>
            <a:r>
              <a:rPr lang="en-GB" sz="1600" dirty="0" smtClean="0">
                <a:latin typeface="Calibri" pitchFamily="34" charset="0"/>
                <a:cs typeface="Calibri" pitchFamily="34" charset="0"/>
              </a:rPr>
              <a:t>for educational and non-commercial development with certain restrictions. Several free and open source animation software applications </a:t>
            </a:r>
            <a:r>
              <a:rPr lang="en-GB" sz="1600" dirty="0" smtClean="0">
                <a:latin typeface="Calibri" pitchFamily="34" charset="0"/>
                <a:cs typeface="Calibri" pitchFamily="34" charset="0"/>
              </a:rPr>
              <a:t>also exist</a:t>
            </a:r>
            <a:r>
              <a:rPr lang="en-GB" sz="1600" dirty="0">
                <a:latin typeface="Calibri" pitchFamily="34" charset="0"/>
                <a:cs typeface="Calibri" pitchFamily="34" charset="0"/>
              </a:rPr>
              <a:t> </a:t>
            </a:r>
            <a:r>
              <a:rPr lang="en-GB" sz="1600" dirty="0" smtClean="0">
                <a:latin typeface="Calibri" pitchFamily="34" charset="0"/>
                <a:cs typeface="Calibri" pitchFamily="34" charset="0"/>
              </a:rPr>
              <a:t>like </a:t>
            </a:r>
            <a:r>
              <a:rPr lang="en-GB" sz="1600" dirty="0" err="1" smtClean="0">
                <a:latin typeface="Calibri" pitchFamily="34" charset="0"/>
                <a:cs typeface="Calibri" pitchFamily="34" charset="0"/>
              </a:rPr>
              <a:t>Sculptris</a:t>
            </a:r>
            <a:r>
              <a:rPr lang="en-GB" sz="1600" dirty="0" smtClean="0">
                <a:latin typeface="Calibri" pitchFamily="34" charset="0"/>
                <a:cs typeface="Calibri" pitchFamily="34" charset="0"/>
              </a:rPr>
              <a:t>.</a:t>
            </a:r>
          </a:p>
          <a:p>
            <a:pPr marL="342900" indent="-342900"/>
            <a:r>
              <a:rPr lang="en-GB" sz="1600" b="1" dirty="0" smtClean="0">
                <a:latin typeface="Calibri" pitchFamily="34" charset="0"/>
                <a:cs typeface="Calibri" pitchFamily="34" charset="0"/>
              </a:rPr>
              <a:t>Computer </a:t>
            </a:r>
            <a:r>
              <a:rPr lang="en-GB" sz="1600" b="1" dirty="0" smtClean="0">
                <a:latin typeface="Calibri" pitchFamily="34" charset="0"/>
                <a:cs typeface="Calibri" pitchFamily="34" charset="0"/>
              </a:rPr>
              <a:t>Generated Imagery </a:t>
            </a:r>
            <a:r>
              <a:rPr lang="en-GB" sz="1600" dirty="0" smtClean="0">
                <a:latin typeface="Calibri" pitchFamily="34" charset="0"/>
                <a:cs typeface="Calibri" pitchFamily="34" charset="0"/>
              </a:rPr>
              <a:t>(CGI) is a widely recognised animation process which is used in the animation industry today, to produce </a:t>
            </a:r>
            <a:r>
              <a:rPr lang="en-GB" sz="1600" dirty="0" smtClean="0">
                <a:latin typeface="Calibri" pitchFamily="34" charset="0"/>
                <a:cs typeface="Calibri" pitchFamily="34" charset="0"/>
              </a:rPr>
              <a:t>astounding </a:t>
            </a:r>
            <a:r>
              <a:rPr lang="en-GB" sz="1600" dirty="0" smtClean="0">
                <a:latin typeface="Calibri" pitchFamily="34" charset="0"/>
                <a:cs typeface="Calibri" pitchFamily="34" charset="0"/>
              </a:rPr>
              <a:t>special effects. This process is generally used for visual effects because computer generated graphics are easily controlled and edited rather than other processes such as stop frame animation or hiring extras for crowd scenes and it also allows for imagery which </a:t>
            </a:r>
            <a:r>
              <a:rPr lang="en-GB" sz="1600" dirty="0" smtClean="0">
                <a:latin typeface="Calibri" pitchFamily="34" charset="0"/>
                <a:cs typeface="Calibri" pitchFamily="34" charset="0"/>
              </a:rPr>
              <a:t>wouldn’t </a:t>
            </a:r>
            <a:r>
              <a:rPr lang="en-GB" sz="1600" dirty="0" smtClean="0">
                <a:latin typeface="Calibri" pitchFamily="34" charset="0"/>
                <a:cs typeface="Calibri" pitchFamily="34" charset="0"/>
              </a:rPr>
              <a:t>be imaginable using any other animation technology</a:t>
            </a:r>
            <a:r>
              <a:rPr lang="en-GB" sz="1600" dirty="0" smtClean="0">
                <a:latin typeface="Calibri" pitchFamily="34" charset="0"/>
                <a:cs typeface="Calibri" pitchFamily="34" charset="0"/>
              </a:rPr>
              <a:t>. Like gravity or Moon.</a:t>
            </a:r>
          </a:p>
          <a:p>
            <a:pPr marL="342900" indent="-342900"/>
            <a:r>
              <a:rPr lang="en-GB" sz="1600" dirty="0" smtClean="0">
                <a:latin typeface="Calibri" pitchFamily="34" charset="0"/>
                <a:cs typeface="Calibri" pitchFamily="34" charset="0"/>
              </a:rPr>
              <a:t>The </a:t>
            </a:r>
            <a:r>
              <a:rPr lang="en-GB" sz="1600" dirty="0" smtClean="0">
                <a:latin typeface="Calibri" pitchFamily="34" charset="0"/>
                <a:cs typeface="Calibri" pitchFamily="34" charset="0"/>
              </a:rPr>
              <a:t>first fully computer generated film was the first </a:t>
            </a:r>
            <a:r>
              <a:rPr lang="en-GB" sz="1600" b="1" dirty="0" smtClean="0">
                <a:latin typeface="Calibri" pitchFamily="34" charset="0"/>
                <a:cs typeface="Calibri" pitchFamily="34" charset="0"/>
              </a:rPr>
              <a:t>Toy Story </a:t>
            </a:r>
            <a:r>
              <a:rPr lang="en-GB" sz="1600" dirty="0" smtClean="0">
                <a:latin typeface="Calibri" pitchFamily="34" charset="0"/>
                <a:cs typeface="Calibri" pitchFamily="34" charset="0"/>
              </a:rPr>
              <a:t>film in </a:t>
            </a:r>
            <a:r>
              <a:rPr lang="en-GB" sz="1600" dirty="0" smtClean="0">
                <a:latin typeface="Calibri" pitchFamily="34" charset="0"/>
                <a:cs typeface="Calibri" pitchFamily="34" charset="0"/>
              </a:rPr>
              <a:t>1995 and this set a new wave to challenge the dominance of Cell.</a:t>
            </a:r>
          </a:p>
          <a:p>
            <a:pPr marL="342900" indent="-342900"/>
            <a:r>
              <a:rPr lang="en-GB" sz="1600" dirty="0" smtClean="0">
                <a:latin typeface="Calibri" pitchFamily="34" charset="0"/>
                <a:cs typeface="Calibri" pitchFamily="34" charset="0"/>
              </a:rPr>
              <a:t>CGI </a:t>
            </a:r>
            <a:r>
              <a:rPr lang="en-GB" sz="1600" dirty="0" smtClean="0">
                <a:latin typeface="Calibri" pitchFamily="34" charset="0"/>
                <a:cs typeface="Calibri" pitchFamily="34" charset="0"/>
              </a:rPr>
              <a:t>has now taken the form as the most dominant form of creating special effects for both fully animated and also films using actors and real scenes as they can contribute to create </a:t>
            </a:r>
            <a:r>
              <a:rPr lang="en-GB" sz="1600" dirty="0" smtClean="0">
                <a:latin typeface="Calibri" pitchFamily="34" charset="0"/>
                <a:cs typeface="Calibri" pitchFamily="34" charset="0"/>
              </a:rPr>
              <a:t>replacement imagery.</a:t>
            </a:r>
          </a:p>
          <a:p>
            <a:pPr marL="342900" indent="-342900"/>
            <a:r>
              <a:rPr lang="en-GB" sz="1600" dirty="0" smtClean="0">
                <a:latin typeface="Calibri" pitchFamily="34" charset="0"/>
                <a:cs typeface="Calibri" pitchFamily="34" charset="0"/>
              </a:rPr>
              <a:t>Other </a:t>
            </a:r>
            <a:r>
              <a:rPr lang="en-GB" sz="1600" dirty="0" smtClean="0">
                <a:latin typeface="Calibri" pitchFamily="34" charset="0"/>
                <a:cs typeface="Calibri" pitchFamily="34" charset="0"/>
              </a:rPr>
              <a:t>movies that used this method </a:t>
            </a:r>
            <a:r>
              <a:rPr lang="en-GB" sz="1600" dirty="0" smtClean="0">
                <a:latin typeface="Calibri" pitchFamily="34" charset="0"/>
                <a:cs typeface="Calibri" pitchFamily="34" charset="0"/>
              </a:rPr>
              <a:t>include </a:t>
            </a:r>
            <a:r>
              <a:rPr lang="en-GB" sz="1600" b="1" dirty="0" smtClean="0">
                <a:latin typeface="Calibri" pitchFamily="34" charset="0"/>
                <a:cs typeface="Calibri" pitchFamily="34" charset="0"/>
              </a:rPr>
              <a:t>The Pirates of the </a:t>
            </a:r>
            <a:r>
              <a:rPr lang="en-GB" sz="1600" b="1" dirty="0" smtClean="0">
                <a:latin typeface="Calibri" pitchFamily="34" charset="0"/>
                <a:cs typeface="Calibri" pitchFamily="34" charset="0"/>
              </a:rPr>
              <a:t>Caribbean </a:t>
            </a:r>
            <a:r>
              <a:rPr lang="en-GB" sz="1600" dirty="0" smtClean="0">
                <a:latin typeface="Calibri" pitchFamily="34" charset="0"/>
                <a:cs typeface="Calibri" pitchFamily="34" charset="0"/>
              </a:rPr>
              <a:t>series, </a:t>
            </a:r>
            <a:r>
              <a:rPr lang="en-GB" sz="1600" b="1" dirty="0" smtClean="0">
                <a:latin typeface="Calibri" pitchFamily="34" charset="0"/>
                <a:cs typeface="Calibri" pitchFamily="34" charset="0"/>
              </a:rPr>
              <a:t>Avengers</a:t>
            </a:r>
            <a:r>
              <a:rPr lang="en-GB" sz="1600" dirty="0" smtClean="0">
                <a:latin typeface="Calibri" pitchFamily="34" charset="0"/>
                <a:cs typeface="Calibri" pitchFamily="34" charset="0"/>
              </a:rPr>
              <a:t> and </a:t>
            </a:r>
            <a:r>
              <a:rPr lang="en-GB" sz="1600" b="1" dirty="0" smtClean="0">
                <a:latin typeface="Calibri" pitchFamily="34" charset="0"/>
                <a:cs typeface="Calibri" pitchFamily="34" charset="0"/>
              </a:rPr>
              <a:t>300.</a:t>
            </a:r>
            <a:r>
              <a:rPr lang="en-GB" sz="1600" dirty="0" smtClean="0">
                <a:latin typeface="Calibri" pitchFamily="34" charset="0"/>
                <a:cs typeface="Calibri" pitchFamily="34" charset="0"/>
              </a:rPr>
              <a:t> It is difficult to find any big budget Film that does not use CGI.</a:t>
            </a:r>
            <a:endParaRPr lang="en-GB" sz="1600" dirty="0" smtClean="0">
              <a:latin typeface="Calibri" pitchFamily="34" charset="0"/>
              <a:cs typeface="Calibri" pitchFamily="34" charset="0"/>
            </a:endParaRPr>
          </a:p>
        </p:txBody>
      </p:sp>
      <p:pic>
        <p:nvPicPr>
          <p:cNvPr id="80898" name="Picture 2" descr="http://t1.gstatic.com/images?q=tbn:ANd9GcTfWJBHkly6o7GoTzJBxbu8Tb0pCYH39S14qGbcFl59nCBpmo6-ZQ"/>
          <p:cNvPicPr>
            <a:picLocks noChangeAspect="1" noChangeArrowheads="1"/>
          </p:cNvPicPr>
          <p:nvPr/>
        </p:nvPicPr>
        <p:blipFill>
          <a:blip r:embed="rId3" cstate="print"/>
          <a:srcRect/>
          <a:stretch>
            <a:fillRect/>
          </a:stretch>
        </p:blipFill>
        <p:spPr bwMode="auto">
          <a:xfrm>
            <a:off x="7454134" y="836712"/>
            <a:ext cx="1620043" cy="1213469"/>
          </a:xfrm>
          <a:prstGeom prst="rect">
            <a:avLst/>
          </a:prstGeom>
          <a:noFill/>
        </p:spPr>
      </p:pic>
      <p:pic>
        <p:nvPicPr>
          <p:cNvPr id="11" name="Picture 10"/>
          <p:cNvPicPr/>
          <p:nvPr/>
        </p:nvPicPr>
        <p:blipFill>
          <a:blip r:embed="rId4" cstate="print"/>
          <a:srcRect b="71332"/>
          <a:stretch>
            <a:fillRect/>
          </a:stretch>
        </p:blipFill>
        <p:spPr bwMode="auto">
          <a:xfrm>
            <a:off x="7497331" y="2141068"/>
            <a:ext cx="828092" cy="792088"/>
          </a:xfrm>
          <a:prstGeom prst="rect">
            <a:avLst/>
          </a:prstGeom>
          <a:noFill/>
          <a:ln w="9525">
            <a:noFill/>
            <a:miter lim="800000"/>
            <a:headEnd/>
            <a:tailEnd/>
          </a:ln>
        </p:spPr>
      </p:pic>
      <p:sp>
        <p:nvSpPr>
          <p:cNvPr id="23"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600" dirty="0" smtClean="0"/>
              <a:t>P1.3 – Animation Techniques – CGI</a:t>
            </a:r>
            <a:endParaRPr lang="en-GB" sz="3600" dirty="0"/>
          </a:p>
        </p:txBody>
      </p:sp>
      <p:pic>
        <p:nvPicPr>
          <p:cNvPr id="10" name="Picture 9"/>
          <p:cNvPicPr/>
          <p:nvPr/>
        </p:nvPicPr>
        <p:blipFill>
          <a:blip r:embed="rId4" cstate="print"/>
          <a:srcRect t="28879" b="34757"/>
          <a:stretch>
            <a:fillRect/>
          </a:stretch>
        </p:blipFill>
        <p:spPr bwMode="auto">
          <a:xfrm>
            <a:off x="7911377" y="2537112"/>
            <a:ext cx="684076" cy="792088"/>
          </a:xfrm>
          <a:prstGeom prst="rect">
            <a:avLst/>
          </a:prstGeom>
          <a:noFill/>
          <a:ln w="9525">
            <a:noFill/>
            <a:miter lim="800000"/>
            <a:headEnd/>
            <a:tailEnd/>
          </a:ln>
        </p:spPr>
      </p:pic>
      <p:pic>
        <p:nvPicPr>
          <p:cNvPr id="7" name="Picture 6"/>
          <p:cNvPicPr/>
          <p:nvPr/>
        </p:nvPicPr>
        <p:blipFill>
          <a:blip r:embed="rId4" cstate="print"/>
          <a:srcRect t="65455"/>
          <a:stretch>
            <a:fillRect/>
          </a:stretch>
        </p:blipFill>
        <p:spPr bwMode="auto">
          <a:xfrm>
            <a:off x="8290365" y="2927543"/>
            <a:ext cx="720080" cy="792088"/>
          </a:xfrm>
          <a:prstGeom prst="rect">
            <a:avLst/>
          </a:prstGeom>
          <a:noFill/>
          <a:ln w="9525">
            <a:noFill/>
            <a:miter lim="800000"/>
            <a:headEnd/>
            <a:tailEnd/>
          </a:ln>
        </p:spPr>
      </p:pic>
    </p:spTree>
    <p:extLst>
      <p:ext uri="{BB962C8B-B14F-4D97-AF65-F5344CB8AC3E}">
        <p14:creationId xmlns:p14="http://schemas.microsoft.com/office/powerpoint/2010/main" val="385585723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4" y="692696"/>
            <a:ext cx="7381484" cy="5148096"/>
          </a:xfrm>
        </p:spPr>
        <p:txBody>
          <a:bodyPr>
            <a:noAutofit/>
          </a:bodyPr>
          <a:lstStyle/>
          <a:p>
            <a:pPr marL="271463" indent="-255588"/>
            <a:r>
              <a:rPr lang="en-GB" sz="2000" dirty="0" smtClean="0">
                <a:latin typeface="Calibri" pitchFamily="34" charset="0"/>
                <a:cs typeface="Calibri" pitchFamily="34" charset="0"/>
              </a:rPr>
              <a:t>There are </a:t>
            </a:r>
            <a:r>
              <a:rPr lang="en-GB" sz="2000" dirty="0" smtClean="0">
                <a:latin typeface="Calibri" pitchFamily="34" charset="0"/>
                <a:cs typeface="Calibri" pitchFamily="34" charset="0"/>
              </a:rPr>
              <a:t>3 </a:t>
            </a:r>
            <a:r>
              <a:rPr lang="en-GB" sz="2000" dirty="0" smtClean="0">
                <a:latin typeface="Calibri" pitchFamily="34" charset="0"/>
                <a:cs typeface="Calibri" pitchFamily="34" charset="0"/>
              </a:rPr>
              <a:t>main aspects involved with 3D CGI creation, which are:</a:t>
            </a:r>
          </a:p>
          <a:p>
            <a:pPr marL="271463" lvl="0" indent="-255588"/>
            <a:r>
              <a:rPr lang="en-GB" sz="1800" b="1" dirty="0" smtClean="0">
                <a:latin typeface="Calibri" pitchFamily="34" charset="0"/>
                <a:cs typeface="Calibri" pitchFamily="34" charset="0"/>
              </a:rPr>
              <a:t>Photo Realistic </a:t>
            </a:r>
            <a:r>
              <a:rPr lang="en-GB" sz="1800" b="1" dirty="0" smtClean="0">
                <a:latin typeface="Calibri" pitchFamily="34" charset="0"/>
                <a:cs typeface="Calibri" pitchFamily="34" charset="0"/>
              </a:rPr>
              <a:t>Animation -</a:t>
            </a:r>
            <a:r>
              <a:rPr lang="en-GB" sz="1800" dirty="0" smtClean="0">
                <a:latin typeface="Calibri" pitchFamily="34" charset="0"/>
                <a:cs typeface="Calibri" pitchFamily="34" charset="0"/>
              </a:rPr>
              <a:t> </a:t>
            </a:r>
            <a:r>
              <a:rPr lang="en-GB" sz="1800" dirty="0" smtClean="0">
                <a:latin typeface="Calibri" pitchFamily="34" charset="0"/>
                <a:cs typeface="Calibri" pitchFamily="34" charset="0"/>
              </a:rPr>
              <a:t>This is used for animation that wants to resemble </a:t>
            </a:r>
            <a:r>
              <a:rPr lang="en-GB" sz="1800" dirty="0" smtClean="0">
                <a:latin typeface="Calibri" pitchFamily="34" charset="0"/>
                <a:cs typeface="Calibri" pitchFamily="34" charset="0"/>
              </a:rPr>
              <a:t>or replace real </a:t>
            </a:r>
            <a:r>
              <a:rPr lang="en-GB" sz="1800" dirty="0" smtClean="0">
                <a:latin typeface="Calibri" pitchFamily="34" charset="0"/>
                <a:cs typeface="Calibri" pitchFamily="34" charset="0"/>
              </a:rPr>
              <a:t>life. It uses advanced features to skin, plants, water, fire, clouds, etc in order to mimic </a:t>
            </a:r>
            <a:r>
              <a:rPr lang="en-GB" sz="1800" dirty="0" smtClean="0">
                <a:latin typeface="Calibri" pitchFamily="34" charset="0"/>
                <a:cs typeface="Calibri" pitchFamily="34" charset="0"/>
              </a:rPr>
              <a:t>reality when reality is difficult to film like buildings in a city, explosions like Independence Day or Castles in Game of Thrones. </a:t>
            </a:r>
            <a:endParaRPr lang="en-GB" sz="1800" dirty="0" smtClean="0">
              <a:latin typeface="Calibri" pitchFamily="34" charset="0"/>
              <a:cs typeface="Calibri" pitchFamily="34" charset="0"/>
            </a:endParaRPr>
          </a:p>
          <a:p>
            <a:pPr marL="271463" lvl="0" indent="-255588"/>
            <a:r>
              <a:rPr lang="en-GB" sz="1800" b="1" dirty="0" smtClean="0">
                <a:latin typeface="Calibri" pitchFamily="34" charset="0"/>
                <a:cs typeface="Calibri" pitchFamily="34" charset="0"/>
              </a:rPr>
              <a:t>Cel-Shaded Animation - </a:t>
            </a:r>
            <a:r>
              <a:rPr lang="en-GB" sz="1800" dirty="0" smtClean="0">
                <a:latin typeface="Calibri" pitchFamily="34" charset="0"/>
                <a:cs typeface="Calibri" pitchFamily="34" charset="0"/>
              </a:rPr>
              <a:t>This is used to mimic traditional animation but using the CG software</a:t>
            </a:r>
            <a:r>
              <a:rPr lang="en-GB" sz="1800" dirty="0" smtClean="0">
                <a:latin typeface="Calibri" pitchFamily="34" charset="0"/>
                <a:cs typeface="Calibri" pitchFamily="34" charset="0"/>
              </a:rPr>
              <a:t>. Modern Cartoons like the Simpsons, Star Wars Chronicles and </a:t>
            </a:r>
            <a:r>
              <a:rPr lang="en-GB" sz="1800" dirty="0" err="1" smtClean="0">
                <a:latin typeface="Calibri" pitchFamily="34" charset="0"/>
                <a:cs typeface="Calibri" pitchFamily="34" charset="0"/>
              </a:rPr>
              <a:t>Futurama</a:t>
            </a:r>
            <a:r>
              <a:rPr lang="en-GB" sz="1800" dirty="0" smtClean="0">
                <a:latin typeface="Calibri" pitchFamily="34" charset="0"/>
                <a:cs typeface="Calibri" pitchFamily="34" charset="0"/>
              </a:rPr>
              <a:t> use repeated CGI graphics to save production time.</a:t>
            </a:r>
            <a:endParaRPr lang="en-GB" sz="1800" dirty="0" smtClean="0">
              <a:latin typeface="Calibri" pitchFamily="34" charset="0"/>
              <a:cs typeface="Calibri" pitchFamily="34" charset="0"/>
            </a:endParaRPr>
          </a:p>
          <a:p>
            <a:pPr marL="271463" indent="-255588"/>
            <a:r>
              <a:rPr lang="en-GB" sz="1800" b="1" dirty="0" smtClean="0">
                <a:latin typeface="Calibri" pitchFamily="34" charset="0"/>
                <a:cs typeface="Calibri" pitchFamily="34" charset="0"/>
              </a:rPr>
              <a:t>Motion Capture - </a:t>
            </a:r>
            <a:r>
              <a:rPr lang="en-GB" sz="1800" dirty="0" smtClean="0">
                <a:latin typeface="Calibri" pitchFamily="34" charset="0"/>
                <a:cs typeface="Calibri" pitchFamily="34" charset="0"/>
              </a:rPr>
              <a:t>This is where live actors </a:t>
            </a:r>
            <a:r>
              <a:rPr lang="en-GB" sz="1800" dirty="0" smtClean="0">
                <a:latin typeface="Calibri" pitchFamily="34" charset="0"/>
                <a:cs typeface="Calibri" pitchFamily="34" charset="0"/>
              </a:rPr>
              <a:t>wear </a:t>
            </a:r>
            <a:r>
              <a:rPr lang="en-GB" sz="1800" dirty="0" smtClean="0">
                <a:latin typeface="Calibri" pitchFamily="34" charset="0"/>
                <a:cs typeface="Calibri" pitchFamily="34" charset="0"/>
              </a:rPr>
              <a:t>special </a:t>
            </a:r>
            <a:r>
              <a:rPr lang="en-GB" sz="1800" dirty="0" smtClean="0">
                <a:latin typeface="Calibri" pitchFamily="34" charset="0"/>
                <a:cs typeface="Calibri" pitchFamily="34" charset="0"/>
              </a:rPr>
              <a:t>motion tracking suits and </a:t>
            </a:r>
            <a:r>
              <a:rPr lang="en-GB" sz="1800" dirty="0" smtClean="0">
                <a:latin typeface="Calibri" pitchFamily="34" charset="0"/>
                <a:cs typeface="Calibri" pitchFamily="34" charset="0"/>
              </a:rPr>
              <a:t>the animators can monitor their movements and copy them </a:t>
            </a:r>
            <a:r>
              <a:rPr lang="en-GB" sz="1800" dirty="0" smtClean="0">
                <a:latin typeface="Calibri" pitchFamily="34" charset="0"/>
                <a:cs typeface="Calibri" pitchFamily="34" charset="0"/>
              </a:rPr>
              <a:t>over </a:t>
            </a:r>
            <a:r>
              <a:rPr lang="en-GB" sz="1800" dirty="0" smtClean="0">
                <a:latin typeface="Calibri" pitchFamily="34" charset="0"/>
                <a:cs typeface="Calibri" pitchFamily="34" charset="0"/>
              </a:rPr>
              <a:t>CG characters. This is extensively used to capture movement of different people or animals. A special camera is pointed at the subject being motion captured who has reflective sensors attached to them in important </a:t>
            </a:r>
            <a:r>
              <a:rPr lang="en-GB" sz="1800" dirty="0" smtClean="0">
                <a:latin typeface="Calibri" pitchFamily="34" charset="0"/>
                <a:cs typeface="Calibri" pitchFamily="34" charset="0"/>
              </a:rPr>
              <a:t>locations, </a:t>
            </a:r>
            <a:r>
              <a:rPr lang="en-GB" sz="1800" dirty="0" smtClean="0">
                <a:latin typeface="Calibri" pitchFamily="34" charset="0"/>
                <a:cs typeface="Calibri" pitchFamily="34" charset="0"/>
              </a:rPr>
              <a:t>a special camera and computer is used to record the sensors movement which is then translated on to a wire frame model to accurately represent the captured movement</a:t>
            </a:r>
            <a:r>
              <a:rPr lang="en-GB" sz="1800" dirty="0" smtClean="0">
                <a:latin typeface="Calibri" pitchFamily="34" charset="0"/>
                <a:cs typeface="Calibri" pitchFamily="34" charset="0"/>
              </a:rPr>
              <a:t>. Modern versions can now do multiple characters like </a:t>
            </a:r>
            <a:r>
              <a:rPr lang="en-GB" sz="1800" b="1" dirty="0" smtClean="0">
                <a:latin typeface="Calibri" pitchFamily="34" charset="0"/>
                <a:cs typeface="Calibri" pitchFamily="34" charset="0"/>
              </a:rPr>
              <a:t>Rise of the Apes</a:t>
            </a:r>
            <a:r>
              <a:rPr lang="en-GB" sz="1800" dirty="0" smtClean="0">
                <a:latin typeface="Calibri" pitchFamily="34" charset="0"/>
                <a:cs typeface="Calibri" pitchFamily="34" charset="0"/>
              </a:rPr>
              <a:t> or </a:t>
            </a:r>
            <a:r>
              <a:rPr lang="en-GB" sz="1800" b="1" dirty="0" smtClean="0">
                <a:latin typeface="Calibri" pitchFamily="34" charset="0"/>
                <a:cs typeface="Calibri" pitchFamily="34" charset="0"/>
              </a:rPr>
              <a:t>John Carter.</a:t>
            </a:r>
            <a:endParaRPr lang="en-GB" sz="1800" b="1" dirty="0" smtClean="0">
              <a:latin typeface="Calibri" pitchFamily="34" charset="0"/>
              <a:cs typeface="Calibri" pitchFamily="34" charset="0"/>
            </a:endParaRPr>
          </a:p>
          <a:p>
            <a:pPr marL="271463" indent="-255588"/>
            <a:endParaRPr lang="en-GB" sz="1800" dirty="0">
              <a:latin typeface="Calibri" pitchFamily="34" charset="0"/>
              <a:cs typeface="Calibri" pitchFamily="34" charset="0"/>
            </a:endParaRPr>
          </a:p>
        </p:txBody>
      </p:sp>
      <p:pic>
        <p:nvPicPr>
          <p:cNvPr id="5" name="Picture 4"/>
          <p:cNvPicPr/>
          <p:nvPr/>
        </p:nvPicPr>
        <p:blipFill>
          <a:blip r:embed="rId3" cstate="print"/>
          <a:srcRect/>
          <a:stretch>
            <a:fillRect/>
          </a:stretch>
        </p:blipFill>
        <p:spPr bwMode="auto">
          <a:xfrm>
            <a:off x="7524328" y="851719"/>
            <a:ext cx="1547664" cy="993105"/>
          </a:xfrm>
          <a:prstGeom prst="rect">
            <a:avLst/>
          </a:prstGeom>
          <a:noFill/>
          <a:ln w="9525">
            <a:noFill/>
            <a:miter lim="800000"/>
            <a:headEnd/>
            <a:tailEnd/>
          </a:ln>
        </p:spPr>
      </p:pic>
      <p:pic>
        <p:nvPicPr>
          <p:cNvPr id="6" name="Picture 5"/>
          <p:cNvPicPr/>
          <p:nvPr/>
        </p:nvPicPr>
        <p:blipFill>
          <a:blip r:embed="rId4" cstate="print"/>
          <a:srcRect/>
          <a:stretch>
            <a:fillRect/>
          </a:stretch>
        </p:blipFill>
        <p:spPr bwMode="auto">
          <a:xfrm>
            <a:off x="7524328" y="5013176"/>
            <a:ext cx="1547664" cy="1080120"/>
          </a:xfrm>
          <a:prstGeom prst="rect">
            <a:avLst/>
          </a:prstGeom>
          <a:noFill/>
          <a:ln w="9525">
            <a:noFill/>
            <a:miter lim="800000"/>
            <a:headEnd/>
            <a:tailEnd/>
          </a:ln>
        </p:spPr>
      </p:pic>
      <p:pic>
        <p:nvPicPr>
          <p:cNvPr id="9" name="Picture 2" descr="http://t2.gstatic.com/images?q=tbn:ANd9GcS9WpaTYao7P4PzEsCqQcU1dd3jK_0Cu_Jk85c_dAm94DbOlQc&amp;t=1&amp;usg=__wb7BE7W2Gs1vTGti9EkRtUQDmi4="/>
          <p:cNvPicPr>
            <a:picLocks noChangeAspect="1" noChangeArrowheads="1"/>
          </p:cNvPicPr>
          <p:nvPr/>
        </p:nvPicPr>
        <p:blipFill>
          <a:blip r:embed="rId5" cstate="print"/>
          <a:srcRect/>
          <a:stretch>
            <a:fillRect/>
          </a:stretch>
        </p:blipFill>
        <p:spPr bwMode="auto">
          <a:xfrm>
            <a:off x="7524328" y="3068960"/>
            <a:ext cx="1547663" cy="1800646"/>
          </a:xfrm>
          <a:prstGeom prst="rect">
            <a:avLst/>
          </a:prstGeom>
          <a:noFill/>
        </p:spPr>
      </p:pic>
      <p:pic>
        <p:nvPicPr>
          <p:cNvPr id="83972" name="Picture 4" descr="http://t0.gstatic.com/images?q=tbn:ANd9GcR3eMwxoLBZMcY3qhjOUJ5cy9e8-anAtOlM_uRgv3BxCsLyuVIY"/>
          <p:cNvPicPr>
            <a:picLocks noChangeAspect="1" noChangeArrowheads="1"/>
          </p:cNvPicPr>
          <p:nvPr/>
        </p:nvPicPr>
        <p:blipFill>
          <a:blip r:embed="rId6" cstate="print"/>
          <a:srcRect/>
          <a:stretch>
            <a:fillRect/>
          </a:stretch>
        </p:blipFill>
        <p:spPr bwMode="auto">
          <a:xfrm>
            <a:off x="7524328" y="1988840"/>
            <a:ext cx="1547664" cy="964566"/>
          </a:xfrm>
          <a:prstGeom prst="rect">
            <a:avLst/>
          </a:prstGeom>
          <a:noFill/>
        </p:spPr>
      </p:pic>
      <p:sp>
        <p:nvSpPr>
          <p:cNvPr id="22"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600" dirty="0" smtClean="0"/>
              <a:t>P1.3 – Animation Techniques – CGI</a:t>
            </a:r>
            <a:endParaRPr lang="en-GB" sz="3600" dirty="0"/>
          </a:p>
        </p:txBody>
      </p:sp>
    </p:spTree>
    <p:extLst>
      <p:ext uri="{BB962C8B-B14F-4D97-AF65-F5344CB8AC3E}">
        <p14:creationId xmlns:p14="http://schemas.microsoft.com/office/powerpoint/2010/main" val="347112787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6578106" cy="5688633"/>
          </a:xfrm>
        </p:spPr>
        <p:txBody>
          <a:bodyPr>
            <a:noAutofit/>
          </a:bodyPr>
          <a:lstStyle/>
          <a:p>
            <a:pPr marL="177800" indent="-169863"/>
            <a:r>
              <a:rPr lang="en-GB" sz="1400" b="1" dirty="0">
                <a:latin typeface="Calibri" pitchFamily="34" charset="0"/>
                <a:cs typeface="Calibri" pitchFamily="34" charset="0"/>
              </a:rPr>
              <a:t>Layers - </a:t>
            </a:r>
            <a:r>
              <a:rPr lang="en-GB" sz="1400" dirty="0">
                <a:latin typeface="Calibri" pitchFamily="34" charset="0"/>
                <a:cs typeface="Calibri" pitchFamily="34" charset="0"/>
              </a:rPr>
              <a:t>This can be the arrangement of images like different sheets that have different shapes/images that are placed in a sequential order of transparency to represent the final graphical image. </a:t>
            </a:r>
          </a:p>
          <a:p>
            <a:pPr marL="177800" indent="-169863"/>
            <a:r>
              <a:rPr lang="en-GB" sz="1400" b="1" dirty="0" smtClean="0">
                <a:latin typeface="Calibri" pitchFamily="34" charset="0"/>
                <a:cs typeface="Calibri" pitchFamily="34" charset="0"/>
              </a:rPr>
              <a:t>Working </a:t>
            </a:r>
            <a:r>
              <a:rPr lang="en-GB" sz="1400" b="1" dirty="0" smtClean="0">
                <a:latin typeface="Calibri" pitchFamily="34" charset="0"/>
                <a:cs typeface="Calibri" pitchFamily="34" charset="0"/>
              </a:rPr>
              <a:t>with layers</a:t>
            </a:r>
            <a:r>
              <a:rPr lang="en-GB" sz="1400" dirty="0" smtClean="0">
                <a:latin typeface="Calibri" pitchFamily="34" charset="0"/>
                <a:cs typeface="Calibri" pitchFamily="34" charset="0"/>
              </a:rPr>
              <a:t> (selection, hide/display, insert new, activating a layer, duplicating, renaming, reordering, deleting, moving, blending) - When you’re working in </a:t>
            </a:r>
            <a:r>
              <a:rPr lang="en-GB" sz="1400" dirty="0" smtClean="0">
                <a:latin typeface="Calibri" pitchFamily="34" charset="0"/>
                <a:cs typeface="Calibri" pitchFamily="34" charset="0"/>
              </a:rPr>
              <a:t>packages like Fireworks or After Effects, </a:t>
            </a:r>
            <a:r>
              <a:rPr lang="en-GB" sz="1400" dirty="0" smtClean="0">
                <a:latin typeface="Calibri" pitchFamily="34" charset="0"/>
                <a:cs typeface="Calibri" pitchFamily="34" charset="0"/>
              </a:rPr>
              <a:t>it’s best to keep your documents as flexible as possible. People change their minds about what looks good, you can spend a lot of time redoing what you’ve already done from scratch. To avoid that kind of suffering, you can use layers, a set of stackable transparencies that together form a whole image. Layers are your ticket to non-destructive and therefore safer, non-committal editing combining multiple images into one image. Layers is what differentiates a free basic </a:t>
            </a:r>
            <a:r>
              <a:rPr lang="en-GB" sz="1400" dirty="0" smtClean="0">
                <a:latin typeface="Calibri" pitchFamily="34" charset="0"/>
                <a:cs typeface="Calibri" pitchFamily="34" charset="0"/>
              </a:rPr>
              <a:t>animation </a:t>
            </a:r>
            <a:r>
              <a:rPr lang="en-GB" sz="1400" dirty="0" smtClean="0">
                <a:latin typeface="Calibri" pitchFamily="34" charset="0"/>
                <a:cs typeface="Calibri" pitchFamily="34" charset="0"/>
              </a:rPr>
              <a:t>package from a good </a:t>
            </a:r>
            <a:r>
              <a:rPr lang="en-GB" sz="1400" dirty="0" smtClean="0">
                <a:latin typeface="Calibri" pitchFamily="34" charset="0"/>
                <a:cs typeface="Calibri" pitchFamily="34" charset="0"/>
              </a:rPr>
              <a:t>animation </a:t>
            </a:r>
            <a:r>
              <a:rPr lang="en-GB" sz="1400" dirty="0" smtClean="0">
                <a:latin typeface="Calibri" pitchFamily="34" charset="0"/>
                <a:cs typeface="Calibri" pitchFamily="34" charset="0"/>
              </a:rPr>
              <a:t>package.</a:t>
            </a:r>
          </a:p>
          <a:p>
            <a:pPr marL="177800" indent="-169863"/>
            <a:r>
              <a:rPr lang="en-GB" sz="1400" dirty="0" smtClean="0">
                <a:latin typeface="Calibri" pitchFamily="34" charset="0"/>
                <a:cs typeface="Calibri" pitchFamily="34" charset="0"/>
              </a:rPr>
              <a:t>With layers, you can make all kinds of changes to an image </a:t>
            </a:r>
            <a:r>
              <a:rPr lang="en-GB" sz="1400" dirty="0" smtClean="0">
                <a:latin typeface="Calibri" pitchFamily="34" charset="0"/>
                <a:cs typeface="Calibri" pitchFamily="34" charset="0"/>
              </a:rPr>
              <a:t>or object without </a:t>
            </a:r>
            <a:r>
              <a:rPr lang="en-GB" sz="1400" dirty="0" smtClean="0">
                <a:latin typeface="Calibri" pitchFamily="34" charset="0"/>
                <a:cs typeface="Calibri" pitchFamily="34" charset="0"/>
              </a:rPr>
              <a:t>altering the original. Using layers also lets you:</a:t>
            </a:r>
          </a:p>
          <a:p>
            <a:pPr marL="446088" lvl="1" indent="-184150"/>
            <a:r>
              <a:rPr lang="en-GB" sz="1400" dirty="0" smtClean="0">
                <a:latin typeface="Calibri" pitchFamily="34" charset="0"/>
                <a:cs typeface="Calibri" pitchFamily="34" charset="0"/>
              </a:rPr>
              <a:t>Resize an object independently of everything else in the document, without changing the document’s size.</a:t>
            </a:r>
          </a:p>
          <a:p>
            <a:pPr marL="446088" lvl="1" indent="-184150"/>
            <a:r>
              <a:rPr lang="en-GB" sz="1400" dirty="0" smtClean="0">
                <a:latin typeface="Calibri" pitchFamily="34" charset="0"/>
                <a:cs typeface="Calibri" pitchFamily="34" charset="0"/>
              </a:rPr>
              <a:t>Move an object or text around within the document without moving anything else.</a:t>
            </a:r>
          </a:p>
          <a:p>
            <a:pPr marL="446088" lvl="1" indent="-184150"/>
            <a:r>
              <a:rPr lang="en-GB" sz="1400" dirty="0" smtClean="0">
                <a:latin typeface="Calibri" pitchFamily="34" charset="0"/>
                <a:cs typeface="Calibri" pitchFamily="34" charset="0"/>
              </a:rPr>
              <a:t>Combine several images into one document to make a collage.</a:t>
            </a:r>
          </a:p>
          <a:p>
            <a:pPr marL="446088" lvl="1" indent="-184150"/>
            <a:r>
              <a:rPr lang="en-GB" sz="1400" dirty="0" smtClean="0">
                <a:latin typeface="Calibri" pitchFamily="34" charset="0"/>
                <a:cs typeface="Calibri" pitchFamily="34" charset="0"/>
              </a:rPr>
              <a:t>Make most of an image black and white while leaving a small part of it in colour</a:t>
            </a:r>
          </a:p>
          <a:p>
            <a:pPr marL="446088" lvl="1" indent="-184150"/>
            <a:r>
              <a:rPr lang="en-GB" sz="1400" dirty="0" smtClean="0">
                <a:latin typeface="Calibri" pitchFamily="34" charset="0"/>
                <a:cs typeface="Calibri" pitchFamily="34" charset="0"/>
              </a:rPr>
              <a:t>Fix the colour and lighting of a photo without harming the original.</a:t>
            </a:r>
          </a:p>
          <a:p>
            <a:pPr marL="446088" lvl="1" indent="-184150"/>
            <a:r>
              <a:rPr lang="en-GB" sz="1400" dirty="0" smtClean="0">
                <a:latin typeface="Calibri" pitchFamily="34" charset="0"/>
                <a:cs typeface="Calibri" pitchFamily="34" charset="0"/>
              </a:rPr>
              <a:t>Remove blemishes and other objects without harming the original.</a:t>
            </a:r>
          </a:p>
          <a:p>
            <a:pPr marL="446088" lvl="1" indent="-184150"/>
            <a:r>
              <a:rPr lang="en-GB" sz="1400" dirty="0" smtClean="0">
                <a:latin typeface="Calibri" pitchFamily="34" charset="0"/>
                <a:cs typeface="Calibri" pitchFamily="34" charset="0"/>
              </a:rPr>
              <a:t>Add editable text on top of an image.</a:t>
            </a:r>
            <a:endParaRPr lang="en-GB" sz="1400" dirty="0">
              <a:latin typeface="Calibri" pitchFamily="34" charset="0"/>
              <a:cs typeface="Calibri" pitchFamily="34" charset="0"/>
            </a:endParaRPr>
          </a:p>
        </p:txBody>
      </p:sp>
      <p:pic>
        <p:nvPicPr>
          <p:cNvPr id="7174" name="Picture 6" descr="http://bestwebdesignz.com/tips/wp-content/uploads/2009/10/image003.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2924944"/>
            <a:ext cx="1693910" cy="137961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4"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P1.3 – Animation Techniques – CGI - Layering</a:t>
            </a:r>
            <a:endParaRPr lang="en-GB" sz="3000" dirty="0"/>
          </a:p>
        </p:txBody>
      </p:sp>
      <p:pic>
        <p:nvPicPr>
          <p:cNvPr id="15" name="Picture 5" descr="http://t3.gstatic.com/images?q=tbn:ANd9GcQvKLZcWo_t8Dtiq4Xvef7oKCa8idrJx2dcrzxVjSPbx2i8Lp_O"/>
          <p:cNvPicPr>
            <a:picLocks noChangeAspect="1" noChangeArrowheads="1"/>
          </p:cNvPicPr>
          <p:nvPr/>
        </p:nvPicPr>
        <p:blipFill>
          <a:blip r:embed="rId4" cstate="print"/>
          <a:srcRect/>
          <a:stretch>
            <a:fillRect/>
          </a:stretch>
        </p:blipFill>
        <p:spPr bwMode="auto">
          <a:xfrm>
            <a:off x="7243977" y="980728"/>
            <a:ext cx="1720511" cy="1720511"/>
          </a:xfrm>
          <a:prstGeom prst="rect">
            <a:avLst/>
          </a:prstGeom>
          <a:ln>
            <a:noFill/>
          </a:ln>
          <a:effectLst>
            <a:outerShdw blurRad="292100" dist="139700" dir="2700000" algn="tl" rotWithShape="0">
              <a:srgbClr val="333333">
                <a:alpha val="65000"/>
              </a:srgbClr>
            </a:outerShdw>
          </a:effectLst>
        </p:spPr>
      </p:pic>
      <p:pic>
        <p:nvPicPr>
          <p:cNvPr id="16" name="Picture 7" descr="http://t3.gstatic.com/images?q=tbn:ANd9GcRUl-bK_Y7eaQBvFQnBwP-O3lk-yQcyMHehEv5RX7eAeVCOwEBo5A"/>
          <p:cNvPicPr>
            <a:picLocks noChangeAspect="1" noChangeArrowheads="1"/>
          </p:cNvPicPr>
          <p:nvPr/>
        </p:nvPicPr>
        <p:blipFill>
          <a:blip r:embed="rId5" cstate="print"/>
          <a:srcRect/>
          <a:stretch>
            <a:fillRect/>
          </a:stretch>
        </p:blipFill>
        <p:spPr bwMode="auto">
          <a:xfrm>
            <a:off x="7236296" y="4520581"/>
            <a:ext cx="1720511" cy="172819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775932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6109531" cy="5688633"/>
          </a:xfrm>
        </p:spPr>
        <p:txBody>
          <a:bodyPr>
            <a:noAutofit/>
          </a:bodyPr>
          <a:lstStyle/>
          <a:p>
            <a:pPr marL="174625" indent="-166688"/>
            <a:r>
              <a:rPr lang="en-GB" sz="1600" b="1" dirty="0">
                <a:latin typeface="Calibri" pitchFamily="34" charset="0"/>
                <a:cs typeface="Calibri" pitchFamily="34" charset="0"/>
              </a:rPr>
              <a:t>Layers</a:t>
            </a:r>
            <a:r>
              <a:rPr lang="en-GB" sz="1600" dirty="0">
                <a:latin typeface="Calibri" pitchFamily="34" charset="0"/>
                <a:cs typeface="Calibri" pitchFamily="34" charset="0"/>
              </a:rPr>
              <a:t> come in many </a:t>
            </a:r>
            <a:r>
              <a:rPr lang="en-GB" sz="1600" dirty="0" smtClean="0">
                <a:latin typeface="Calibri" pitchFamily="34" charset="0"/>
                <a:cs typeface="Calibri" pitchFamily="34" charset="0"/>
              </a:rPr>
              <a:t>flavours, </a:t>
            </a:r>
            <a:r>
              <a:rPr lang="en-GB" sz="1600" dirty="0">
                <a:latin typeface="Calibri" pitchFamily="34" charset="0"/>
                <a:cs typeface="Calibri" pitchFamily="34" charset="0"/>
              </a:rPr>
              <a:t>all of which have their own special purpose:</a:t>
            </a:r>
          </a:p>
          <a:p>
            <a:pPr marL="174625" indent="-166688"/>
            <a:r>
              <a:rPr lang="en-GB" sz="1600" b="1" dirty="0" smtClean="0">
                <a:latin typeface="Calibri" pitchFamily="34" charset="0"/>
                <a:cs typeface="Calibri" pitchFamily="34" charset="0"/>
              </a:rPr>
              <a:t>Image </a:t>
            </a:r>
            <a:r>
              <a:rPr lang="en-GB" sz="1600" b="1" dirty="0">
                <a:latin typeface="Calibri" pitchFamily="34" charset="0"/>
                <a:cs typeface="Calibri" pitchFamily="34" charset="0"/>
              </a:rPr>
              <a:t>layers</a:t>
            </a:r>
            <a:r>
              <a:rPr lang="en-GB" sz="1600" dirty="0">
                <a:latin typeface="Calibri" pitchFamily="34" charset="0"/>
                <a:cs typeface="Calibri" pitchFamily="34" charset="0"/>
              </a:rPr>
              <a:t>. These layers are </a:t>
            </a:r>
            <a:r>
              <a:rPr lang="en-GB" sz="1600" dirty="0" smtClean="0">
                <a:latin typeface="Calibri" pitchFamily="34" charset="0"/>
                <a:cs typeface="Calibri" pitchFamily="34" charset="0"/>
              </a:rPr>
              <a:t>pixel-based. </a:t>
            </a:r>
            <a:r>
              <a:rPr lang="en-GB" sz="1600" dirty="0">
                <a:latin typeface="Calibri" pitchFamily="34" charset="0"/>
                <a:cs typeface="Calibri" pitchFamily="34" charset="0"/>
              </a:rPr>
              <a:t>If you </a:t>
            </a:r>
            <a:r>
              <a:rPr lang="en-GB" sz="1600" dirty="0" smtClean="0">
                <a:latin typeface="Calibri" pitchFamily="34" charset="0"/>
                <a:cs typeface="Calibri" pitchFamily="34" charset="0"/>
              </a:rPr>
              <a:t>open a </a:t>
            </a:r>
            <a:r>
              <a:rPr lang="en-GB" sz="1600" dirty="0">
                <a:latin typeface="Calibri" pitchFamily="34" charset="0"/>
                <a:cs typeface="Calibri" pitchFamily="34" charset="0"/>
              </a:rPr>
              <a:t>photo or add a new, empty layer and paint on </a:t>
            </a:r>
            <a:r>
              <a:rPr lang="en-GB" sz="1600" dirty="0" smtClean="0">
                <a:latin typeface="Calibri" pitchFamily="34" charset="0"/>
                <a:cs typeface="Calibri" pitchFamily="34" charset="0"/>
              </a:rPr>
              <a:t>it, </a:t>
            </a:r>
            <a:r>
              <a:rPr lang="en-GB" sz="1600" dirty="0">
                <a:latin typeface="Calibri" pitchFamily="34" charset="0"/>
                <a:cs typeface="Calibri" pitchFamily="34" charset="0"/>
              </a:rPr>
              <a:t>you’ve </a:t>
            </a:r>
            <a:r>
              <a:rPr lang="en-GB" sz="1600" dirty="0" smtClean="0">
                <a:latin typeface="Calibri" pitchFamily="34" charset="0"/>
                <a:cs typeface="Calibri" pitchFamily="34" charset="0"/>
              </a:rPr>
              <a:t>got yourself </a:t>
            </a:r>
            <a:r>
              <a:rPr lang="en-GB" sz="1600" dirty="0">
                <a:latin typeface="Calibri" pitchFamily="34" charset="0"/>
                <a:cs typeface="Calibri" pitchFamily="34" charset="0"/>
              </a:rPr>
              <a:t>an Image </a:t>
            </a:r>
            <a:r>
              <a:rPr lang="en-GB" sz="1600" dirty="0" smtClean="0">
                <a:latin typeface="Calibri" pitchFamily="34" charset="0"/>
                <a:cs typeface="Calibri" pitchFamily="34" charset="0"/>
              </a:rPr>
              <a:t>layer, this then becomes a raster Image but can still be transparent or have the edge removed to act like a Vector Inage.</a:t>
            </a:r>
            <a:endParaRPr lang="en-GB" sz="1600" dirty="0">
              <a:latin typeface="Calibri" pitchFamily="34" charset="0"/>
              <a:cs typeface="Calibri" pitchFamily="34" charset="0"/>
            </a:endParaRPr>
          </a:p>
          <a:p>
            <a:pPr marL="174625" indent="-166688"/>
            <a:r>
              <a:rPr lang="en-GB" sz="1600" b="1" dirty="0" smtClean="0">
                <a:latin typeface="Calibri" pitchFamily="34" charset="0"/>
                <a:cs typeface="Calibri" pitchFamily="34" charset="0"/>
              </a:rPr>
              <a:t>Fill </a:t>
            </a:r>
            <a:r>
              <a:rPr lang="en-GB" sz="1600" b="1" dirty="0">
                <a:latin typeface="Calibri" pitchFamily="34" charset="0"/>
                <a:cs typeface="Calibri" pitchFamily="34" charset="0"/>
              </a:rPr>
              <a:t>layers</a:t>
            </a:r>
            <a:r>
              <a:rPr lang="en-GB" sz="1600" dirty="0">
                <a:latin typeface="Calibri" pitchFamily="34" charset="0"/>
                <a:cs typeface="Calibri" pitchFamily="34" charset="0"/>
              </a:rPr>
              <a:t>. When it comes to changing or adding </a:t>
            </a:r>
            <a:r>
              <a:rPr lang="en-GB" sz="1600" dirty="0" smtClean="0">
                <a:latin typeface="Calibri" pitchFamily="34" charset="0"/>
                <a:cs typeface="Calibri" pitchFamily="34" charset="0"/>
              </a:rPr>
              <a:t>colour </a:t>
            </a:r>
            <a:r>
              <a:rPr lang="en-GB" sz="1600" dirty="0">
                <a:latin typeface="Calibri" pitchFamily="34" charset="0"/>
                <a:cs typeface="Calibri" pitchFamily="34" charset="0"/>
              </a:rPr>
              <a:t>to an image, these </a:t>
            </a:r>
            <a:r>
              <a:rPr lang="en-GB" sz="1600" dirty="0" smtClean="0">
                <a:latin typeface="Calibri" pitchFamily="34" charset="0"/>
                <a:cs typeface="Calibri" pitchFamily="34" charset="0"/>
              </a:rPr>
              <a:t>layers are most suitable. </a:t>
            </a:r>
            <a:r>
              <a:rPr lang="en-GB" sz="1600" dirty="0">
                <a:latin typeface="Calibri" pitchFamily="34" charset="0"/>
                <a:cs typeface="Calibri" pitchFamily="34" charset="0"/>
              </a:rPr>
              <a:t>They let you fill a layer with a solid </a:t>
            </a:r>
            <a:r>
              <a:rPr lang="en-GB" sz="1600" dirty="0" smtClean="0">
                <a:latin typeface="Calibri" pitchFamily="34" charset="0"/>
                <a:cs typeface="Calibri" pitchFamily="34" charset="0"/>
              </a:rPr>
              <a:t>colour, </a:t>
            </a:r>
            <a:r>
              <a:rPr lang="en-GB" sz="1600" dirty="0">
                <a:latin typeface="Calibri" pitchFamily="34" charset="0"/>
                <a:cs typeface="Calibri" pitchFamily="34" charset="0"/>
              </a:rPr>
              <a:t>gradient, </a:t>
            </a:r>
            <a:r>
              <a:rPr lang="en-GB" sz="1600" dirty="0" smtClean="0">
                <a:latin typeface="Calibri" pitchFamily="34" charset="0"/>
                <a:cs typeface="Calibri" pitchFamily="34" charset="0"/>
              </a:rPr>
              <a:t>or pattern</a:t>
            </a:r>
            <a:r>
              <a:rPr lang="en-GB" sz="1600" dirty="0">
                <a:latin typeface="Calibri" pitchFamily="34" charset="0"/>
                <a:cs typeface="Calibri" pitchFamily="34" charset="0"/>
              </a:rPr>
              <a:t>, which comes in handy when you want to create new backgrounds </a:t>
            </a:r>
            <a:r>
              <a:rPr lang="en-GB" sz="1600" dirty="0" smtClean="0">
                <a:latin typeface="Calibri" pitchFamily="34" charset="0"/>
                <a:cs typeface="Calibri" pitchFamily="34" charset="0"/>
              </a:rPr>
              <a:t>or fill </a:t>
            </a:r>
            <a:r>
              <a:rPr lang="en-GB" sz="1600" dirty="0">
                <a:latin typeface="Calibri" pitchFamily="34" charset="0"/>
                <a:cs typeface="Calibri" pitchFamily="34" charset="0"/>
              </a:rPr>
              <a:t>a selection with </a:t>
            </a:r>
            <a:r>
              <a:rPr lang="en-GB" sz="1600" dirty="0" smtClean="0">
                <a:latin typeface="Calibri" pitchFamily="34" charset="0"/>
                <a:cs typeface="Calibri" pitchFamily="34" charset="0"/>
              </a:rPr>
              <a:t>colour. </a:t>
            </a:r>
            <a:r>
              <a:rPr lang="en-GB" sz="1600" dirty="0">
                <a:latin typeface="Calibri" pitchFamily="34" charset="0"/>
                <a:cs typeface="Calibri" pitchFamily="34" charset="0"/>
              </a:rPr>
              <a:t>Just like Shape layers </a:t>
            </a:r>
            <a:r>
              <a:rPr lang="en-GB" sz="1600" dirty="0" smtClean="0">
                <a:latin typeface="Calibri" pitchFamily="34" charset="0"/>
                <a:cs typeface="Calibri" pitchFamily="34" charset="0"/>
              </a:rPr>
              <a:t>you </a:t>
            </a:r>
            <a:r>
              <a:rPr lang="en-GB" sz="1600" dirty="0">
                <a:latin typeface="Calibri" pitchFamily="34" charset="0"/>
                <a:cs typeface="Calibri" pitchFamily="34" charset="0"/>
              </a:rPr>
              <a:t>can double-click a Fill layer’s thumbnail to change its </a:t>
            </a:r>
            <a:r>
              <a:rPr lang="en-GB" sz="1600" dirty="0" smtClean="0">
                <a:latin typeface="Calibri" pitchFamily="34" charset="0"/>
                <a:cs typeface="Calibri" pitchFamily="34" charset="0"/>
              </a:rPr>
              <a:t>colour </a:t>
            </a:r>
            <a:r>
              <a:rPr lang="en-GB" sz="1600" dirty="0">
                <a:latin typeface="Calibri" pitchFamily="34" charset="0"/>
                <a:cs typeface="Calibri" pitchFamily="34" charset="0"/>
              </a:rPr>
              <a:t>anytime</a:t>
            </a:r>
            <a:r>
              <a:rPr lang="en-GB" sz="1600" dirty="0" smtClean="0">
                <a:latin typeface="Calibri" pitchFamily="34" charset="0"/>
                <a:cs typeface="Calibri" pitchFamily="34" charset="0"/>
              </a:rPr>
              <a:t>.</a:t>
            </a:r>
            <a:endParaRPr lang="en-GB" sz="1600" dirty="0">
              <a:latin typeface="Calibri" pitchFamily="34" charset="0"/>
              <a:cs typeface="Calibri" pitchFamily="34" charset="0"/>
            </a:endParaRPr>
          </a:p>
          <a:p>
            <a:pPr marL="174625" indent="-166688"/>
            <a:r>
              <a:rPr lang="en-GB" sz="1600" b="1" dirty="0" smtClean="0">
                <a:latin typeface="Calibri" pitchFamily="34" charset="0"/>
                <a:cs typeface="Calibri" pitchFamily="34" charset="0"/>
              </a:rPr>
              <a:t>Adjustment </a:t>
            </a:r>
            <a:r>
              <a:rPr lang="en-GB" sz="1600" b="1" dirty="0">
                <a:latin typeface="Calibri" pitchFamily="34" charset="0"/>
                <a:cs typeface="Calibri" pitchFamily="34" charset="0"/>
              </a:rPr>
              <a:t>layers</a:t>
            </a:r>
            <a:r>
              <a:rPr lang="en-GB" sz="1600" dirty="0">
                <a:latin typeface="Calibri" pitchFamily="34" charset="0"/>
                <a:cs typeface="Calibri" pitchFamily="34" charset="0"/>
              </a:rPr>
              <a:t>. These </a:t>
            </a:r>
            <a:r>
              <a:rPr lang="en-GB" sz="1600" dirty="0" smtClean="0">
                <a:latin typeface="Calibri" pitchFamily="34" charset="0"/>
                <a:cs typeface="Calibri" pitchFamily="34" charset="0"/>
              </a:rPr>
              <a:t>let </a:t>
            </a:r>
            <a:r>
              <a:rPr lang="en-GB" sz="1600" dirty="0">
                <a:latin typeface="Calibri" pitchFamily="34" charset="0"/>
                <a:cs typeface="Calibri" pitchFamily="34" charset="0"/>
              </a:rPr>
              <a:t>you apply changes to </a:t>
            </a:r>
            <a:r>
              <a:rPr lang="en-GB" sz="1600" dirty="0" smtClean="0">
                <a:latin typeface="Calibri" pitchFamily="34" charset="0"/>
                <a:cs typeface="Calibri" pitchFamily="34" charset="0"/>
              </a:rPr>
              <a:t>one or </a:t>
            </a:r>
            <a:r>
              <a:rPr lang="en-GB" sz="1600" dirty="0">
                <a:latin typeface="Calibri" pitchFamily="34" charset="0"/>
                <a:cs typeface="Calibri" pitchFamily="34" charset="0"/>
              </a:rPr>
              <a:t>all the layers underneath </a:t>
            </a:r>
            <a:r>
              <a:rPr lang="en-GB" sz="1600" dirty="0" smtClean="0">
                <a:latin typeface="Calibri" pitchFamily="34" charset="0"/>
                <a:cs typeface="Calibri" pitchFamily="34" charset="0"/>
              </a:rPr>
              <a:t>them e.g. </a:t>
            </a:r>
            <a:r>
              <a:rPr lang="en-GB" sz="1600" dirty="0">
                <a:latin typeface="Calibri" pitchFamily="34" charset="0"/>
                <a:cs typeface="Calibri" pitchFamily="34" charset="0"/>
              </a:rPr>
              <a:t>if you want to change a </a:t>
            </a:r>
            <a:r>
              <a:rPr lang="en-GB" sz="1600" dirty="0" smtClean="0">
                <a:latin typeface="Calibri" pitchFamily="34" charset="0"/>
                <a:cs typeface="Calibri" pitchFamily="34" charset="0"/>
              </a:rPr>
              <a:t>colour </a:t>
            </a:r>
            <a:r>
              <a:rPr lang="en-GB" sz="1600" dirty="0">
                <a:latin typeface="Calibri" pitchFamily="34" charset="0"/>
                <a:cs typeface="Calibri" pitchFamily="34" charset="0"/>
              </a:rPr>
              <a:t>image to black </a:t>
            </a:r>
            <a:r>
              <a:rPr lang="en-GB" sz="1600" dirty="0" smtClean="0">
                <a:latin typeface="Calibri" pitchFamily="34" charset="0"/>
                <a:cs typeface="Calibri" pitchFamily="34" charset="0"/>
              </a:rPr>
              <a:t>and white</a:t>
            </a:r>
            <a:r>
              <a:rPr lang="en-GB" sz="1600" dirty="0">
                <a:latin typeface="Calibri" pitchFamily="34" charset="0"/>
                <a:cs typeface="Calibri" pitchFamily="34" charset="0"/>
              </a:rPr>
              <a:t>, you can use a Black &amp; White Adjustment layer </a:t>
            </a:r>
            <a:r>
              <a:rPr lang="en-GB" sz="1600" dirty="0" smtClean="0">
                <a:latin typeface="Calibri" pitchFamily="34" charset="0"/>
                <a:cs typeface="Calibri" pitchFamily="34" charset="0"/>
              </a:rPr>
              <a:t>and </a:t>
            </a:r>
            <a:r>
              <a:rPr lang="en-GB" sz="1600" dirty="0">
                <a:latin typeface="Calibri" pitchFamily="34" charset="0"/>
                <a:cs typeface="Calibri" pitchFamily="34" charset="0"/>
              </a:rPr>
              <a:t>the </a:t>
            </a:r>
            <a:r>
              <a:rPr lang="en-GB" sz="1600" dirty="0" smtClean="0">
                <a:latin typeface="Calibri" pitchFamily="34" charset="0"/>
                <a:cs typeface="Calibri" pitchFamily="34" charset="0"/>
              </a:rPr>
              <a:t>colour removal </a:t>
            </a:r>
            <a:r>
              <a:rPr lang="en-GB" sz="1600" dirty="0">
                <a:latin typeface="Calibri" pitchFamily="34" charset="0"/>
                <a:cs typeface="Calibri" pitchFamily="34" charset="0"/>
              </a:rPr>
              <a:t>happens on its own layer, leaving the original unharmed. These </a:t>
            </a:r>
            <a:r>
              <a:rPr lang="en-GB" sz="1600" dirty="0" smtClean="0">
                <a:latin typeface="Calibri" pitchFamily="34" charset="0"/>
                <a:cs typeface="Calibri" pitchFamily="34" charset="0"/>
              </a:rPr>
              <a:t>layers don’t </a:t>
            </a:r>
            <a:r>
              <a:rPr lang="en-GB" sz="1600" dirty="0">
                <a:latin typeface="Calibri" pitchFamily="34" charset="0"/>
                <a:cs typeface="Calibri" pitchFamily="34" charset="0"/>
              </a:rPr>
              <a:t>contain any pixels, just instructions that tell Photoshop what changes </a:t>
            </a:r>
            <a:r>
              <a:rPr lang="en-GB" sz="1600" dirty="0" smtClean="0">
                <a:latin typeface="Calibri" pitchFamily="34" charset="0"/>
                <a:cs typeface="Calibri" pitchFamily="34" charset="0"/>
              </a:rPr>
              <a:t>you want </a:t>
            </a:r>
            <a:r>
              <a:rPr lang="en-GB" sz="1600" dirty="0">
                <a:latin typeface="Calibri" pitchFamily="34" charset="0"/>
                <a:cs typeface="Calibri" pitchFamily="34" charset="0"/>
              </a:rPr>
              <a:t>to </a:t>
            </a:r>
            <a:r>
              <a:rPr lang="en-GB" sz="1600" dirty="0" smtClean="0">
                <a:latin typeface="Calibri" pitchFamily="34" charset="0"/>
                <a:cs typeface="Calibri" pitchFamily="34" charset="0"/>
              </a:rPr>
              <a:t>make. </a:t>
            </a:r>
            <a:r>
              <a:rPr lang="en-GB" sz="1600" dirty="0">
                <a:latin typeface="Calibri" pitchFamily="34" charset="0"/>
                <a:cs typeface="Calibri" pitchFamily="34" charset="0"/>
              </a:rPr>
              <a:t>Adjustment layers are also handy for creating reusable effects; </a:t>
            </a:r>
            <a:r>
              <a:rPr lang="en-GB" sz="1600" dirty="0" smtClean="0">
                <a:latin typeface="Calibri" pitchFamily="34" charset="0"/>
                <a:cs typeface="Calibri" pitchFamily="34" charset="0"/>
              </a:rPr>
              <a:t>to apply </a:t>
            </a:r>
            <a:r>
              <a:rPr lang="en-GB" sz="1600" dirty="0">
                <a:latin typeface="Calibri" pitchFamily="34" charset="0"/>
                <a:cs typeface="Calibri" pitchFamily="34" charset="0"/>
              </a:rPr>
              <a:t>the same effect to another image, just drag the Adjustment layer </a:t>
            </a:r>
            <a:r>
              <a:rPr lang="en-GB" sz="1600" dirty="0" smtClean="0">
                <a:latin typeface="Calibri" pitchFamily="34" charset="0"/>
                <a:cs typeface="Calibri" pitchFamily="34" charset="0"/>
              </a:rPr>
              <a:t>from one </a:t>
            </a:r>
            <a:r>
              <a:rPr lang="en-GB" sz="1600" dirty="0">
                <a:latin typeface="Calibri" pitchFamily="34" charset="0"/>
                <a:cs typeface="Calibri" pitchFamily="34" charset="0"/>
              </a:rPr>
              <a:t>document to the </a:t>
            </a:r>
            <a:r>
              <a:rPr lang="en-GB" sz="1600" dirty="0" smtClean="0">
                <a:latin typeface="Calibri" pitchFamily="34" charset="0"/>
                <a:cs typeface="Calibri" pitchFamily="34" charset="0"/>
              </a:rPr>
              <a:t>other.</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9043" y="764704"/>
            <a:ext cx="2720852" cy="153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9043" y="2531395"/>
            <a:ext cx="2675445" cy="3705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P1.3 – Animation Techniques – CGI - Layering</a:t>
            </a:r>
            <a:endParaRPr lang="en-GB" sz="3000" dirty="0"/>
          </a:p>
        </p:txBody>
      </p:sp>
    </p:spTree>
    <p:extLst>
      <p:ext uri="{BB962C8B-B14F-4D97-AF65-F5344CB8AC3E}">
        <p14:creationId xmlns:p14="http://schemas.microsoft.com/office/powerpoint/2010/main" val="9684009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6696744" cy="5688633"/>
          </a:xfrm>
        </p:spPr>
        <p:txBody>
          <a:bodyPr>
            <a:noAutofit/>
          </a:bodyPr>
          <a:lstStyle/>
          <a:p>
            <a:pPr marL="177800" indent="-177800"/>
            <a:r>
              <a:rPr lang="en-GB" sz="1800" b="1" dirty="0" smtClean="0">
                <a:latin typeface="Calibri" pitchFamily="34" charset="0"/>
                <a:cs typeface="Calibri" pitchFamily="34" charset="0"/>
              </a:rPr>
              <a:t>Shape layers</a:t>
            </a:r>
            <a:r>
              <a:rPr lang="en-GB" sz="1800" dirty="0">
                <a:latin typeface="Calibri" pitchFamily="34" charset="0"/>
                <a:cs typeface="Calibri" pitchFamily="34" charset="0"/>
              </a:rPr>
              <a:t>. These layers are vector-based, meaning they’re made from </a:t>
            </a:r>
            <a:r>
              <a:rPr lang="en-GB" sz="1800" dirty="0" smtClean="0">
                <a:latin typeface="Calibri" pitchFamily="34" charset="0"/>
                <a:cs typeface="Calibri" pitchFamily="34" charset="0"/>
              </a:rPr>
              <a:t>points and </a:t>
            </a:r>
            <a:r>
              <a:rPr lang="en-GB" sz="1800" dirty="0">
                <a:latin typeface="Calibri" pitchFamily="34" charset="0"/>
                <a:cs typeface="Calibri" pitchFamily="34" charset="0"/>
              </a:rPr>
              <a:t>paths, not </a:t>
            </a:r>
            <a:r>
              <a:rPr lang="en-GB" sz="1800" dirty="0" smtClean="0">
                <a:latin typeface="Calibri" pitchFamily="34" charset="0"/>
                <a:cs typeface="Calibri" pitchFamily="34" charset="0"/>
              </a:rPr>
              <a:t>pixels. </a:t>
            </a:r>
            <a:r>
              <a:rPr lang="en-GB" sz="1800" dirty="0">
                <a:latin typeface="Calibri" pitchFamily="34" charset="0"/>
                <a:cs typeface="Calibri" pitchFamily="34" charset="0"/>
              </a:rPr>
              <a:t>Not only can you create useful </a:t>
            </a:r>
            <a:r>
              <a:rPr lang="en-GB" sz="1800" dirty="0" smtClean="0">
                <a:latin typeface="Calibri" pitchFamily="34" charset="0"/>
                <a:cs typeface="Calibri" pitchFamily="34" charset="0"/>
              </a:rPr>
              <a:t>shapes quickly, </a:t>
            </a:r>
            <a:r>
              <a:rPr lang="en-GB" sz="1800" dirty="0">
                <a:latin typeface="Calibri" pitchFamily="34" charset="0"/>
                <a:cs typeface="Calibri" pitchFamily="34" charset="0"/>
              </a:rPr>
              <a:t>but you can also resize </a:t>
            </a:r>
            <a:r>
              <a:rPr lang="en-GB" sz="1800" dirty="0" smtClean="0">
                <a:latin typeface="Calibri" pitchFamily="34" charset="0"/>
                <a:cs typeface="Calibri" pitchFamily="34" charset="0"/>
              </a:rPr>
              <a:t>them </a:t>
            </a:r>
            <a:r>
              <a:rPr lang="en-GB" sz="1800" dirty="0">
                <a:latin typeface="Calibri" pitchFamily="34" charset="0"/>
                <a:cs typeface="Calibri" pitchFamily="34" charset="0"/>
              </a:rPr>
              <a:t>without losing </a:t>
            </a:r>
            <a:r>
              <a:rPr lang="en-GB" sz="1800" dirty="0" smtClean="0">
                <a:latin typeface="Calibri" pitchFamily="34" charset="0"/>
                <a:cs typeface="Calibri" pitchFamily="34" charset="0"/>
              </a:rPr>
              <a:t>quality and </a:t>
            </a:r>
            <a:r>
              <a:rPr lang="en-GB" sz="1800" dirty="0">
                <a:latin typeface="Calibri" pitchFamily="34" charset="0"/>
                <a:cs typeface="Calibri" pitchFamily="34" charset="0"/>
              </a:rPr>
              <a:t>change their fill </a:t>
            </a:r>
            <a:r>
              <a:rPr lang="en-GB" sz="1800" dirty="0" smtClean="0">
                <a:latin typeface="Calibri" pitchFamily="34" charset="0"/>
                <a:cs typeface="Calibri" pitchFamily="34" charset="0"/>
              </a:rPr>
              <a:t>colour </a:t>
            </a:r>
            <a:r>
              <a:rPr lang="en-GB" sz="1800" dirty="0">
                <a:latin typeface="Calibri" pitchFamily="34" charset="0"/>
                <a:cs typeface="Calibri" pitchFamily="34" charset="0"/>
              </a:rPr>
              <a:t>by double-clicking their layer thumbnails or </a:t>
            </a:r>
            <a:r>
              <a:rPr lang="en-GB" sz="1800" dirty="0" smtClean="0">
                <a:latin typeface="Calibri" pitchFamily="34" charset="0"/>
                <a:cs typeface="Calibri" pitchFamily="34" charset="0"/>
              </a:rPr>
              <a:t>using the </a:t>
            </a:r>
            <a:r>
              <a:rPr lang="en-GB" sz="1800" dirty="0">
                <a:latin typeface="Calibri" pitchFamily="34" charset="0"/>
                <a:cs typeface="Calibri" pitchFamily="34" charset="0"/>
              </a:rPr>
              <a:t>Fill and Stroke settings in the Options bar. Photoshop creates a Shape </a:t>
            </a:r>
            <a:r>
              <a:rPr lang="en-GB" sz="1800" dirty="0" smtClean="0">
                <a:latin typeface="Calibri" pitchFamily="34" charset="0"/>
                <a:cs typeface="Calibri" pitchFamily="34" charset="0"/>
              </a:rPr>
              <a:t>layer automatically </a:t>
            </a:r>
            <a:r>
              <a:rPr lang="en-GB" sz="1800" dirty="0">
                <a:latin typeface="Calibri" pitchFamily="34" charset="0"/>
                <a:cs typeface="Calibri" pitchFamily="34" charset="0"/>
              </a:rPr>
              <a:t>anytime you use a shape tool, unless you change the tool’s </a:t>
            </a:r>
            <a:r>
              <a:rPr lang="en-GB" sz="1800" dirty="0" smtClean="0">
                <a:latin typeface="Calibri" pitchFamily="34" charset="0"/>
                <a:cs typeface="Calibri" pitchFamily="34" charset="0"/>
              </a:rPr>
              <a:t>mode.</a:t>
            </a:r>
            <a:endParaRPr lang="en-GB" sz="1800" dirty="0">
              <a:latin typeface="Calibri" pitchFamily="34" charset="0"/>
              <a:cs typeface="Calibri" pitchFamily="34" charset="0"/>
            </a:endParaRPr>
          </a:p>
          <a:p>
            <a:pPr marL="177800" indent="-177800"/>
            <a:r>
              <a:rPr lang="en-GB" sz="1800" b="1" dirty="0" smtClean="0">
                <a:latin typeface="Calibri" pitchFamily="34" charset="0"/>
                <a:cs typeface="Calibri" pitchFamily="34" charset="0"/>
              </a:rPr>
              <a:t>Type </a:t>
            </a:r>
            <a:r>
              <a:rPr lang="en-GB" sz="1800" b="1" dirty="0">
                <a:latin typeface="Calibri" pitchFamily="34" charset="0"/>
                <a:cs typeface="Calibri" pitchFamily="34" charset="0"/>
              </a:rPr>
              <a:t>layers</a:t>
            </a:r>
            <a:r>
              <a:rPr lang="en-GB" sz="1800" dirty="0">
                <a:latin typeface="Calibri" pitchFamily="34" charset="0"/>
                <a:cs typeface="Calibri" pitchFamily="34" charset="0"/>
              </a:rPr>
              <a:t>. In Photoshop, text isn’t made from pixels, so it gets its own </a:t>
            </a:r>
            <a:r>
              <a:rPr lang="en-GB" sz="1800" dirty="0" smtClean="0">
                <a:latin typeface="Calibri" pitchFamily="34" charset="0"/>
                <a:cs typeface="Calibri" pitchFamily="34" charset="0"/>
              </a:rPr>
              <a:t>special kind </a:t>
            </a:r>
            <a:r>
              <a:rPr lang="en-GB" sz="1800" dirty="0">
                <a:latin typeface="Calibri" pitchFamily="34" charset="0"/>
                <a:cs typeface="Calibri" pitchFamily="34" charset="0"/>
              </a:rPr>
              <a:t>of layer. Any time you grab the Type tool and start pecking away, </a:t>
            </a:r>
            <a:r>
              <a:rPr lang="en-GB" sz="1800" dirty="0" smtClean="0">
                <a:latin typeface="Calibri" pitchFamily="34" charset="0"/>
                <a:cs typeface="Calibri" pitchFamily="34" charset="0"/>
              </a:rPr>
              <a:t>Photoshop automatically </a:t>
            </a:r>
            <a:r>
              <a:rPr lang="en-GB" sz="1800" dirty="0">
                <a:latin typeface="Calibri" pitchFamily="34" charset="0"/>
                <a:cs typeface="Calibri" pitchFamily="34" charset="0"/>
              </a:rPr>
              <a:t>creates a Type </a:t>
            </a:r>
            <a:r>
              <a:rPr lang="en-GB" sz="1800" dirty="0" smtClean="0">
                <a:latin typeface="Calibri" pitchFamily="34" charset="0"/>
                <a:cs typeface="Calibri" pitchFamily="34" charset="0"/>
              </a:rPr>
              <a:t>layer.</a:t>
            </a:r>
          </a:p>
          <a:p>
            <a:pPr marL="177800" indent="-177800"/>
            <a:r>
              <a:rPr lang="en-GB" sz="1800" dirty="0">
                <a:latin typeface="Calibri" pitchFamily="34" charset="0"/>
                <a:cs typeface="Calibri" pitchFamily="34" charset="0"/>
              </a:rPr>
              <a:t>No matter how many or what kind of layers your document contains, the one </a:t>
            </a:r>
            <a:r>
              <a:rPr lang="en-GB" sz="1800" dirty="0" smtClean="0">
                <a:latin typeface="Calibri" pitchFamily="34" charset="0"/>
                <a:cs typeface="Calibri" pitchFamily="34" charset="0"/>
              </a:rPr>
              <a:t>that’s most </a:t>
            </a:r>
            <a:r>
              <a:rPr lang="en-GB" sz="1800" dirty="0">
                <a:latin typeface="Calibri" pitchFamily="34" charset="0"/>
                <a:cs typeface="Calibri" pitchFamily="34" charset="0"/>
              </a:rPr>
              <a:t>important to you at any given time is the active layer. You can tell which </a:t>
            </a:r>
            <a:r>
              <a:rPr lang="en-GB" sz="1800" dirty="0" smtClean="0">
                <a:latin typeface="Calibri" pitchFamily="34" charset="0"/>
                <a:cs typeface="Calibri" pitchFamily="34" charset="0"/>
              </a:rPr>
              <a:t>layer is </a:t>
            </a:r>
            <a:r>
              <a:rPr lang="en-GB" sz="1800" dirty="0">
                <a:latin typeface="Calibri" pitchFamily="34" charset="0"/>
                <a:cs typeface="Calibri" pitchFamily="34" charset="0"/>
              </a:rPr>
              <a:t>active by peeking at the Layers panel, where Photoshop highlights it in </a:t>
            </a:r>
            <a:r>
              <a:rPr lang="en-GB" sz="1800" dirty="0" smtClean="0">
                <a:latin typeface="Calibri" pitchFamily="34" charset="0"/>
                <a:cs typeface="Calibri" pitchFamily="34" charset="0"/>
              </a:rPr>
              <a:t>blue.</a:t>
            </a:r>
          </a:p>
          <a:p>
            <a:pPr marL="177800" indent="-177800"/>
            <a:r>
              <a:rPr lang="en-GB" sz="1800" dirty="0" smtClean="0">
                <a:latin typeface="Calibri" pitchFamily="34" charset="0"/>
                <a:cs typeface="Calibri" pitchFamily="34" charset="0"/>
              </a:rPr>
              <a:t>Everything else in the layer can be managed by right clicking on a layer and selecting the option. Renaming changes the name, duplicating, merging and flattening. This can be seen like a deck of cards stacked on each other, merging adds them together, flattening removes the images underneath, duplicating copies the card etc.</a:t>
            </a:r>
            <a:endParaRPr lang="en-GB" sz="1800" dirty="0">
              <a:latin typeface="Calibri" pitchFamily="34" charset="0"/>
              <a:cs typeface="Calibri" pitchFamily="34" charset="0"/>
            </a:endParaRPr>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2398" t="25396" b="4297"/>
          <a:stretch/>
        </p:blipFill>
        <p:spPr bwMode="auto">
          <a:xfrm>
            <a:off x="6832804" y="692697"/>
            <a:ext cx="2111835" cy="3024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78334" t="37054" b="31473"/>
          <a:stretch/>
        </p:blipFill>
        <p:spPr bwMode="auto">
          <a:xfrm>
            <a:off x="6832804" y="4005064"/>
            <a:ext cx="2203692" cy="1799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P1.3 – Animation Techniques – CGI - Layering</a:t>
            </a:r>
            <a:endParaRPr lang="en-GB" sz="3000" dirty="0"/>
          </a:p>
        </p:txBody>
      </p:sp>
    </p:spTree>
    <p:extLst>
      <p:ext uri="{BB962C8B-B14F-4D97-AF65-F5344CB8AC3E}">
        <p14:creationId xmlns:p14="http://schemas.microsoft.com/office/powerpoint/2010/main" val="37432605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67452"/>
            <a:ext cx="6912768" cy="5641868"/>
          </a:xfrm>
        </p:spPr>
        <p:txBody>
          <a:bodyPr>
            <a:normAutofit/>
          </a:bodyPr>
          <a:lstStyle/>
          <a:p>
            <a:pPr marL="273050" indent="-273050"/>
            <a:r>
              <a:rPr lang="en-GB" sz="1800" b="1" dirty="0" smtClean="0">
                <a:latin typeface="Calibri" pitchFamily="34" charset="0"/>
                <a:cs typeface="Calibri" pitchFamily="34" charset="0"/>
              </a:rPr>
              <a:t>Tweening</a:t>
            </a:r>
            <a:r>
              <a:rPr lang="en-GB" sz="1800" dirty="0" smtClean="0">
                <a:latin typeface="Calibri" pitchFamily="34" charset="0"/>
                <a:cs typeface="Calibri" pitchFamily="34" charset="0"/>
              </a:rPr>
              <a:t> – This is the process of identifying the current state of an image/frame and then identify the final/another state, which allows the software to generate the frames in-between the frames to create a smooth animation transaction.</a:t>
            </a:r>
          </a:p>
          <a:p>
            <a:pPr marL="273050" indent="-273050"/>
            <a:r>
              <a:rPr lang="en-GB" sz="1800" dirty="0" smtClean="0">
                <a:latin typeface="Calibri" pitchFamily="34" charset="0"/>
                <a:cs typeface="Calibri" pitchFamily="34" charset="0"/>
              </a:rPr>
              <a:t>Some sophisticated/complex animation software applications can enable you to identify specific objects in an image and define how they should move and change during the Tweening process.</a:t>
            </a:r>
          </a:p>
          <a:p>
            <a:pPr marL="273050" indent="-273050"/>
            <a:r>
              <a:rPr lang="en-GB" sz="1800" dirty="0" smtClean="0">
                <a:latin typeface="Calibri" pitchFamily="34" charset="0"/>
                <a:cs typeface="Calibri" pitchFamily="34" charset="0"/>
              </a:rPr>
              <a:t>Tweening works well to replace Onion skinning  in programs like Fireworks as it can set the number of frames it takes to move an object from one position to another.</a:t>
            </a:r>
          </a:p>
          <a:p>
            <a:pPr marL="273050" indent="-273050"/>
            <a:r>
              <a:rPr lang="en-GB" sz="1800" dirty="0" smtClean="0">
                <a:latin typeface="Calibri" pitchFamily="34" charset="0"/>
                <a:cs typeface="Calibri" pitchFamily="34" charset="0"/>
              </a:rPr>
              <a:t>This process works particularly well with vector graphics as the rotation, arcing, and 3D </a:t>
            </a:r>
            <a:r>
              <a:rPr lang="en-GB" sz="1800" dirty="0" err="1" smtClean="0">
                <a:latin typeface="Calibri" pitchFamily="34" charset="0"/>
                <a:cs typeface="Calibri" pitchFamily="34" charset="0"/>
              </a:rPr>
              <a:t>planing</a:t>
            </a:r>
            <a:r>
              <a:rPr lang="en-GB" sz="1800" dirty="0" smtClean="0">
                <a:latin typeface="Calibri" pitchFamily="34" charset="0"/>
                <a:cs typeface="Calibri" pitchFamily="34" charset="0"/>
              </a:rPr>
              <a:t> allows the animated section or object to move </a:t>
            </a:r>
            <a:r>
              <a:rPr lang="en-GB" sz="1800" dirty="0">
                <a:latin typeface="Calibri" pitchFamily="34" charset="0"/>
                <a:cs typeface="Calibri" pitchFamily="34" charset="0"/>
              </a:rPr>
              <a:t>without </a:t>
            </a:r>
            <a:r>
              <a:rPr lang="en-GB" sz="1800" dirty="0" smtClean="0">
                <a:latin typeface="Calibri" pitchFamily="34" charset="0"/>
                <a:cs typeface="Calibri" pitchFamily="34" charset="0"/>
              </a:rPr>
              <a:t>graphic </a:t>
            </a:r>
            <a:r>
              <a:rPr lang="en-GB" sz="1800" dirty="0">
                <a:latin typeface="Calibri" pitchFamily="34" charset="0"/>
                <a:cs typeface="Calibri" pitchFamily="34" charset="0"/>
              </a:rPr>
              <a:t>loss</a:t>
            </a:r>
            <a:r>
              <a:rPr lang="en-GB" sz="1800" dirty="0" smtClean="0">
                <a:latin typeface="Calibri" pitchFamily="34" charset="0"/>
                <a:cs typeface="Calibri" pitchFamily="34" charset="0"/>
              </a:rPr>
              <a:t>. An example of this is to make a car move across the screen, the user would set the first frame off the screen to the left, and frame 120 (5 seconds) set the position of the car off the right hand side of the screen. The computer will then generate the number of frames for the tween and set the frames for each part of the movement. The user can then change individual frames, this then sets a new Key In point.</a:t>
            </a:r>
          </a:p>
        </p:txBody>
      </p:sp>
      <p:pic>
        <p:nvPicPr>
          <p:cNvPr id="4098" name="Picture 2" descr="http://t3.gstatic.com/images?q=tbn:ANd9GcSmpZvfrCS19T7v2Byw1MyFnHGWfCngKs0gRcaO1P7v3EOVXv2d"/>
          <p:cNvPicPr>
            <a:picLocks noChangeAspect="1" noChangeArrowheads="1"/>
          </p:cNvPicPr>
          <p:nvPr/>
        </p:nvPicPr>
        <p:blipFill>
          <a:blip r:embed="rId3" cstate="print"/>
          <a:srcRect/>
          <a:stretch>
            <a:fillRect/>
          </a:stretch>
        </p:blipFill>
        <p:spPr bwMode="auto">
          <a:xfrm>
            <a:off x="7230108" y="764704"/>
            <a:ext cx="1662372" cy="2160240"/>
          </a:xfrm>
          <a:prstGeom prst="rect">
            <a:avLst/>
          </a:prstGeom>
          <a:ln>
            <a:noFill/>
          </a:ln>
          <a:effectLst>
            <a:outerShdw blurRad="292100" dist="139700" dir="2700000" algn="tl" rotWithShape="0">
              <a:srgbClr val="333333">
                <a:alpha val="65000"/>
              </a:srgbClr>
            </a:outerShdw>
          </a:effectLst>
        </p:spPr>
      </p:pic>
      <p:sp>
        <p:nvSpPr>
          <p:cNvPr id="5"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900" dirty="0" smtClean="0"/>
              <a:t>P1.3 – Animation Techniques – CGI - Tweening</a:t>
            </a:r>
            <a:endParaRPr lang="en-GB" sz="2900" dirty="0"/>
          </a:p>
        </p:txBody>
      </p:sp>
    </p:spTree>
    <p:extLst>
      <p:ext uri="{BB962C8B-B14F-4D97-AF65-F5344CB8AC3E}">
        <p14:creationId xmlns:p14="http://schemas.microsoft.com/office/powerpoint/2010/main" val="215517321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70134986"/>
              </p:ext>
            </p:extLst>
          </p:nvPr>
        </p:nvGraphicFramePr>
        <p:xfrm>
          <a:off x="179512" y="845016"/>
          <a:ext cx="8784976" cy="5608320"/>
        </p:xfrm>
        <a:graphic>
          <a:graphicData uri="http://schemas.openxmlformats.org/drawingml/2006/table">
            <a:tbl>
              <a:tblPr firstRow="1" bandRow="1">
                <a:tableStyleId>{5C22544A-7EE6-4342-B048-85BDC9FD1C3A}</a:tableStyleId>
              </a:tblPr>
              <a:tblGrid>
                <a:gridCol w="432043"/>
                <a:gridCol w="1656189"/>
                <a:gridCol w="432048"/>
                <a:gridCol w="2016224"/>
                <a:gridCol w="2232248"/>
                <a:gridCol w="2016224"/>
              </a:tblGrid>
              <a:tr h="1061281">
                <a:tc gridSpan="2">
                  <a:txBody>
                    <a:bodyPr/>
                    <a:lstStyle/>
                    <a:p>
                      <a:r>
                        <a:rPr kumimoji="0" lang="en-GB" sz="1300" u="none" strike="noStrike" kern="1200" baseline="0" dirty="0" smtClean="0">
                          <a:latin typeface="Calibri" pitchFamily="34" charset="0"/>
                          <a:cs typeface="Calibri" pitchFamily="34" charset="0"/>
                        </a:rPr>
                        <a:t>Learning Outcome (LO) </a:t>
                      </a:r>
                    </a:p>
                    <a:p>
                      <a:r>
                        <a:rPr kumimoji="0" lang="en-GB" sz="1300" u="none" strike="noStrike" kern="1200" baseline="0" dirty="0" smtClean="0">
                          <a:latin typeface="Calibri" pitchFamily="34" charset="0"/>
                          <a:cs typeface="Calibri" pitchFamily="34" charset="0"/>
                        </a:rPr>
                        <a:t>The learner will:</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300" u="none" strike="noStrike" kern="1200" baseline="0" dirty="0" smtClean="0">
                          <a:latin typeface="Calibri" pitchFamily="34" charset="0"/>
                          <a:cs typeface="Calibri" pitchFamily="34" charset="0"/>
                        </a:rPr>
                        <a:t>Pass </a:t>
                      </a:r>
                    </a:p>
                    <a:p>
                      <a:r>
                        <a:rPr kumimoji="0" lang="en-GB" sz="1300" u="none" strike="noStrike" kern="1200" baseline="0" dirty="0" smtClean="0">
                          <a:latin typeface="Calibri" pitchFamily="34" charset="0"/>
                          <a:cs typeface="Calibri" pitchFamily="34" charset="0"/>
                        </a:rPr>
                        <a:t>The assessment criteria are the pass requirements for this unit. </a:t>
                      </a:r>
                    </a:p>
                    <a:p>
                      <a:r>
                        <a:rPr kumimoji="0" lang="en-GB" sz="1300" u="none" strike="noStrike" kern="1200" baseline="0" dirty="0" smtClean="0">
                          <a:latin typeface="Calibri" pitchFamily="34" charset="0"/>
                          <a:cs typeface="Calibri" pitchFamily="34" charset="0"/>
                        </a:rPr>
                        <a:t>The learner can: </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300" u="none" strike="noStrike" kern="1200" baseline="0" dirty="0" smtClean="0">
                          <a:latin typeface="Calibri" pitchFamily="34" charset="0"/>
                          <a:cs typeface="Calibri" pitchFamily="34" charset="0"/>
                        </a:rPr>
                        <a:t>Merit </a:t>
                      </a:r>
                    </a:p>
                    <a:p>
                      <a:r>
                        <a:rPr kumimoji="0" lang="en-GB" sz="130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300" u="none" strike="noStrike" kern="1200" baseline="0" dirty="0" smtClean="0">
                          <a:latin typeface="Calibri" pitchFamily="34" charset="0"/>
                          <a:cs typeface="Calibri" pitchFamily="34" charset="0"/>
                        </a:rPr>
                        <a:t>Distinction </a:t>
                      </a:r>
                    </a:p>
                    <a:p>
                      <a:r>
                        <a:rPr kumimoji="0" lang="en-GB" sz="130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r>
              <a:tr h="890459">
                <a:tc>
                  <a:txBody>
                    <a:bodyPr/>
                    <a:lstStyle/>
                    <a:p>
                      <a:r>
                        <a:rPr lang="en-GB" sz="1300" smtClean="0">
                          <a:latin typeface="Calibri" pitchFamily="34" charset="0"/>
                          <a:cs typeface="Calibri" pitchFamily="34" charset="0"/>
                        </a:rPr>
                        <a:t>1</a:t>
                      </a:r>
                      <a:endParaRPr lang="en-GB" sz="1300" dirty="0">
                        <a:latin typeface="Calibri" pitchFamily="34" charset="0"/>
                        <a:cs typeface="Calibri" pitchFamily="34" charset="0"/>
                      </a:endParaRPr>
                    </a:p>
                  </a:txBody>
                  <a:tcPr>
                    <a:solidFill>
                      <a:srgbClr val="FFC000"/>
                    </a:solidFill>
                  </a:tcPr>
                </a:tc>
                <a:tc>
                  <a:txBody>
                    <a:bodyPr/>
                    <a:lstStyle/>
                    <a:p>
                      <a:endParaRPr kumimoji="0" lang="en-GB" sz="1300" b="0" i="0" u="none" strike="noStrike" kern="1200" baseline="0" dirty="0" smtClean="0">
                        <a:solidFill>
                          <a:schemeClr val="dk1"/>
                        </a:solidFill>
                        <a:latin typeface="Calibri" pitchFamily="34" charset="0"/>
                        <a:ea typeface="+mn-ea"/>
                        <a:cs typeface="Calibri" pitchFamily="34" charset="0"/>
                      </a:endParaRPr>
                    </a:p>
                    <a:p>
                      <a:r>
                        <a:rPr kumimoji="0" lang="en-GB" sz="1300" b="0" i="0" u="none" strike="noStrike" kern="1200" baseline="0" dirty="0" smtClean="0">
                          <a:solidFill>
                            <a:schemeClr val="dk1"/>
                          </a:solidFill>
                          <a:latin typeface="Calibri" pitchFamily="34" charset="0"/>
                          <a:ea typeface="+mn-ea"/>
                          <a:cs typeface="Calibri" pitchFamily="34" charset="0"/>
                        </a:rPr>
                        <a:t>Understand the techniques and development of 2D animation </a:t>
                      </a:r>
                    </a:p>
                  </a:txBody>
                  <a:tcPr>
                    <a:solidFill>
                      <a:srgbClr val="FFC000"/>
                    </a:solidFill>
                  </a:tcPr>
                </a:tc>
                <a:tc>
                  <a:txBody>
                    <a:bodyPr/>
                    <a:lstStyle/>
                    <a:p>
                      <a:r>
                        <a:rPr lang="en-GB" sz="1300" smtClean="0">
                          <a:latin typeface="Calibri" pitchFamily="34" charset="0"/>
                          <a:cs typeface="Calibri" pitchFamily="34" charset="0"/>
                        </a:rPr>
                        <a:t>P1</a:t>
                      </a:r>
                      <a:endParaRPr lang="en-GB" sz="1300" b="1" dirty="0">
                        <a:latin typeface="Calibri" pitchFamily="34" charset="0"/>
                        <a:cs typeface="Calibri"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Summarise accurately the techniques and development of 2D animation with some appropriate use of subject terminology </a:t>
                      </a:r>
                    </a:p>
                  </a:txBody>
                  <a:tcPr>
                    <a:solidFill>
                      <a:srgbClr val="FFC000"/>
                    </a:solidFill>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M1 - Identify how specialist techniques have impacted on approaches used in animation </a:t>
                      </a:r>
                    </a:p>
                  </a:txBody>
                  <a:tcPr>
                    <a:solidFill>
                      <a:srgbClr val="FFC000"/>
                    </a:solidFill>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D1 - Compare the different specialist techniques used by key animators when creating characters </a:t>
                      </a:r>
                    </a:p>
                  </a:txBody>
                  <a:tcPr>
                    <a:solidFill>
                      <a:srgbClr val="FFC000"/>
                    </a:solidFill>
                  </a:tcPr>
                </a:tc>
              </a:tr>
              <a:tr h="843488">
                <a:tc>
                  <a:txBody>
                    <a:bodyPr/>
                    <a:lstStyle/>
                    <a:p>
                      <a:r>
                        <a:rPr lang="en-GB" sz="1300" smtClean="0">
                          <a:latin typeface="Calibri" pitchFamily="34" charset="0"/>
                          <a:cs typeface="Calibri" pitchFamily="34" charset="0"/>
                        </a:rPr>
                        <a:t>2</a:t>
                      </a:r>
                      <a:endParaRPr lang="en-GB" sz="1300"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Be able to devise a 2D animation with soundtrack </a:t>
                      </a:r>
                    </a:p>
                  </a:txBody>
                  <a:tcPr/>
                </a:tc>
                <a:tc>
                  <a:txBody>
                    <a:bodyPr/>
                    <a:lstStyle/>
                    <a:p>
                      <a:r>
                        <a:rPr lang="en-GB" sz="1300" dirty="0" smtClean="0">
                          <a:latin typeface="Calibri" pitchFamily="34" charset="0"/>
                          <a:cs typeface="Calibri" pitchFamily="34" charset="0"/>
                        </a:rPr>
                        <a:t>P2</a:t>
                      </a:r>
                      <a:endParaRPr lang="en-GB" sz="1300" b="1"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Generate outline ideas for a 2D animation with soundtrack working within appropriate conventions and with some assistance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M2 - Create annotated storyboarding ideas for a 2D animation with soundtrack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D2 - Create additional planning documentation for a 2D animation with soundtrack </a:t>
                      </a:r>
                      <a:r>
                        <a:rPr kumimoji="0" lang="en-GB" sz="1300" u="none" strike="noStrike" kern="1200" baseline="0" dirty="0" smtClean="0">
                          <a:latin typeface="Calibri" pitchFamily="34" charset="0"/>
                          <a:cs typeface="Calibri" pitchFamily="34" charset="0"/>
                        </a:rPr>
                        <a:t>	</a:t>
                      </a:r>
                    </a:p>
                    <a:p>
                      <a:endParaRPr kumimoji="0" lang="en-GB" sz="1300" b="0" i="0" u="none" strike="noStrike" kern="1200" baseline="0" dirty="0" smtClean="0">
                        <a:solidFill>
                          <a:schemeClr val="dk1"/>
                        </a:solidFill>
                        <a:latin typeface="Calibri" pitchFamily="34" charset="0"/>
                        <a:ea typeface="+mn-ea"/>
                        <a:cs typeface="Calibri" pitchFamily="34" charset="0"/>
                      </a:endParaRPr>
                    </a:p>
                  </a:txBody>
                  <a:tcPr/>
                </a:tc>
              </a:tr>
              <a:tr h="648072">
                <a:tc>
                  <a:txBody>
                    <a:bodyPr/>
                    <a:lstStyle/>
                    <a:p>
                      <a:r>
                        <a:rPr lang="en-GB" sz="1300" dirty="0" smtClean="0">
                          <a:latin typeface="Calibri" pitchFamily="34" charset="0"/>
                          <a:cs typeface="Calibri" pitchFamily="34" charset="0"/>
                        </a:rPr>
                        <a:t>3</a:t>
                      </a:r>
                      <a:endParaRPr lang="en-GB" sz="1300"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Be able to produce a 2D animation with soundtrack </a:t>
                      </a:r>
                    </a:p>
                  </a:txBody>
                  <a:tcPr/>
                </a:tc>
                <a:tc>
                  <a:txBody>
                    <a:bodyPr/>
                    <a:lstStyle/>
                    <a:p>
                      <a:r>
                        <a:rPr lang="en-GB" sz="1300" dirty="0" smtClean="0">
                          <a:latin typeface="Calibri" pitchFamily="34" charset="0"/>
                          <a:cs typeface="Calibri" pitchFamily="34" charset="0"/>
                        </a:rPr>
                        <a:t>P3</a:t>
                      </a:r>
                      <a:endParaRPr lang="en-GB" sz="1300" b="1"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Produce a 2D animation with soundtrack with some assistance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M3 - Use advanced software functions to enhance 2D animation with a soundtrack </a:t>
                      </a: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D3 - Justify how the use of enhanced functionalities has improved the animation </a:t>
                      </a:r>
                    </a:p>
                  </a:txBody>
                  <a:tcPr/>
                </a:tc>
              </a:tr>
              <a:tr h="648072">
                <a:tc>
                  <a:txBody>
                    <a:bodyPr/>
                    <a:lstStyle/>
                    <a:p>
                      <a:r>
                        <a:rPr lang="en-GB" sz="1300" dirty="0" smtClean="0">
                          <a:latin typeface="Calibri" pitchFamily="34" charset="0"/>
                          <a:cs typeface="Calibri" pitchFamily="34" charset="0"/>
                        </a:rPr>
                        <a:t>4</a:t>
                      </a:r>
                      <a:endParaRPr lang="en-GB" sz="1300"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Be able to evaluate audience responses to own 2D animation work </a:t>
                      </a:r>
                    </a:p>
                  </a:txBody>
                  <a:tcPr/>
                </a:tc>
                <a:tc>
                  <a:txBody>
                    <a:bodyPr/>
                    <a:lstStyle/>
                    <a:p>
                      <a:r>
                        <a:rPr lang="en-GB" sz="1300" b="1" dirty="0" smtClean="0">
                          <a:latin typeface="Calibri" pitchFamily="34" charset="0"/>
                          <a:cs typeface="Calibri" pitchFamily="34" charset="0"/>
                        </a:rPr>
                        <a:t>P4</a:t>
                      </a:r>
                      <a:endParaRPr lang="en-GB" sz="1300" b="1" dirty="0">
                        <a:latin typeface="Calibri" pitchFamily="34" charset="0"/>
                        <a:cs typeface="Calibri" pitchFamily="34" charset="0"/>
                      </a:endParaRPr>
                    </a:p>
                  </a:txBody>
                  <a:tcPr/>
                </a:tc>
                <a:tc>
                  <a:txBody>
                    <a:bodyPr/>
                    <a:lstStyle/>
                    <a:p>
                      <a:r>
                        <a:rPr kumimoji="0" lang="en-GB" sz="1300" b="0" i="0" u="none" strike="noStrike" kern="1200" baseline="0" dirty="0" smtClean="0">
                          <a:solidFill>
                            <a:schemeClr val="dk1"/>
                          </a:solidFill>
                          <a:latin typeface="Calibri" pitchFamily="34" charset="0"/>
                          <a:ea typeface="+mn-ea"/>
                          <a:cs typeface="Calibri" pitchFamily="34" charset="0"/>
                        </a:rPr>
                        <a:t>Comment on audience responses to own 2D work with some appropriate use of subject terminology </a:t>
                      </a:r>
                    </a:p>
                  </a:txBody>
                  <a:tcPr/>
                </a:tc>
                <a:tc>
                  <a:txBody>
                    <a:bodyPr/>
                    <a:lstStyle/>
                    <a:p>
                      <a:endParaRPr kumimoji="0" lang="en-GB" sz="1300" b="0" i="0" u="none" strike="noStrike" kern="1200" baseline="0" dirty="0" smtClean="0">
                        <a:solidFill>
                          <a:schemeClr val="dk1"/>
                        </a:solidFill>
                        <a:latin typeface="Calibri" pitchFamily="34" charset="0"/>
                        <a:ea typeface="+mn-ea"/>
                        <a:cs typeface="Calibri" pitchFamily="34" charset="0"/>
                      </a:endParaRPr>
                    </a:p>
                    <a:p>
                      <a:r>
                        <a:rPr kumimoji="0" lang="en-GB" sz="1300" b="0" i="0" u="none" strike="noStrike" kern="1200" baseline="0" dirty="0" smtClean="0">
                          <a:solidFill>
                            <a:schemeClr val="dk1"/>
                          </a:solidFill>
                          <a:latin typeface="Calibri" pitchFamily="34" charset="0"/>
                          <a:ea typeface="+mn-ea"/>
                          <a:cs typeface="Calibri" pitchFamily="34" charset="0"/>
                        </a:rPr>
                        <a:t>M4 -Identify improvements to a 2D animation with soundtrack in response to audience feedback </a:t>
                      </a:r>
                    </a:p>
                  </a:txBody>
                  <a:tcPr/>
                </a:tc>
                <a:tc>
                  <a:txBody>
                    <a:bodyPr/>
                    <a:lstStyle/>
                    <a:p>
                      <a:endParaRPr kumimoji="0" lang="en-GB" sz="1300" b="0" i="0" u="none" strike="noStrike" kern="1200" baseline="0" dirty="0" smtClean="0">
                        <a:solidFill>
                          <a:schemeClr val="dk1"/>
                        </a:solidFill>
                        <a:latin typeface="Calibri" pitchFamily="34" charset="0"/>
                        <a:ea typeface="+mn-ea"/>
                        <a:cs typeface="Calibri" pitchFamily="34" charset="0"/>
                      </a:endParaRPr>
                    </a:p>
                  </a:txBody>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6336704" cy="5688632"/>
          </a:xfrm>
        </p:spPr>
        <p:txBody>
          <a:bodyPr>
            <a:normAutofit lnSpcReduction="10000"/>
          </a:bodyPr>
          <a:lstStyle/>
          <a:p>
            <a:pPr marL="177800" indent="-177800"/>
            <a:r>
              <a:rPr lang="en-GB" sz="1800" b="1" dirty="0" smtClean="0">
                <a:latin typeface="Calibri" pitchFamily="34" charset="0"/>
                <a:cs typeface="Calibri" pitchFamily="34" charset="0"/>
              </a:rPr>
              <a:t>Onion Skinning </a:t>
            </a:r>
            <a:r>
              <a:rPr lang="en-GB" sz="1800" dirty="0" smtClean="0">
                <a:latin typeface="Calibri" pitchFamily="34" charset="0"/>
                <a:cs typeface="Calibri" pitchFamily="34" charset="0"/>
              </a:rPr>
              <a:t>- This is a technique used for 2D computer graphics, where several frames can be seen at once and allow the animator to base the next frame of animation on the location of the objects on the previous frame. Most animation programs have an option for this. </a:t>
            </a:r>
          </a:p>
          <a:p>
            <a:pPr marL="177800" indent="-177800"/>
            <a:r>
              <a:rPr lang="en-GB" sz="1800" dirty="0" smtClean="0">
                <a:latin typeface="Calibri" pitchFamily="34" charset="0"/>
                <a:cs typeface="Calibri" pitchFamily="34" charset="0"/>
              </a:rPr>
              <a:t>In </a:t>
            </a:r>
            <a:r>
              <a:rPr lang="en-GB" sz="1800" b="1" dirty="0" smtClean="0">
                <a:latin typeface="Calibri" pitchFamily="34" charset="0"/>
                <a:cs typeface="Calibri" pitchFamily="34" charset="0"/>
              </a:rPr>
              <a:t>Onion skinning</a:t>
            </a:r>
            <a:r>
              <a:rPr lang="en-GB" sz="1800" dirty="0" smtClean="0">
                <a:latin typeface="Calibri" pitchFamily="34" charset="0"/>
                <a:cs typeface="Calibri" pitchFamily="34" charset="0"/>
              </a:rPr>
              <a:t>, all the layers are translucent and projecting them on top of each other, forming a faded version of themselves. Using this, the animator can either create the next location by moving individual parts of the animation or deviate from the path to.</a:t>
            </a:r>
          </a:p>
          <a:p>
            <a:pPr marL="177800" indent="-177800"/>
            <a:r>
              <a:rPr lang="en-GB" sz="1800" dirty="0" smtClean="0">
                <a:latin typeface="Calibri" pitchFamily="34" charset="0"/>
                <a:cs typeface="Calibri" pitchFamily="34" charset="0"/>
              </a:rPr>
              <a:t>Programs like Fireworks can set the number of layers before and after, when combined with Tweening, the following layers will automatically readjust their movements through the next set of frames to create a smoother transition.</a:t>
            </a:r>
          </a:p>
          <a:p>
            <a:pPr marL="177800" indent="-177800"/>
            <a:r>
              <a:rPr lang="en-GB" sz="1800" dirty="0" smtClean="0">
                <a:latin typeface="Calibri" pitchFamily="34" charset="0"/>
                <a:cs typeface="Calibri" pitchFamily="34" charset="0"/>
              </a:rPr>
              <a:t>The precursor to </a:t>
            </a:r>
            <a:r>
              <a:rPr lang="en-GB" sz="1800" b="1" dirty="0" smtClean="0">
                <a:latin typeface="Calibri" pitchFamily="34" charset="0"/>
                <a:cs typeface="Calibri" pitchFamily="34" charset="0"/>
              </a:rPr>
              <a:t>Onion skinning </a:t>
            </a:r>
            <a:r>
              <a:rPr lang="en-GB" sz="1800" dirty="0" smtClean="0">
                <a:latin typeface="Calibri" pitchFamily="34" charset="0"/>
                <a:cs typeface="Calibri" pitchFamily="34" charset="0"/>
              </a:rPr>
              <a:t>was </a:t>
            </a:r>
            <a:r>
              <a:rPr lang="en-GB" sz="1800" b="1" dirty="0" smtClean="0">
                <a:latin typeface="Calibri" pitchFamily="34" charset="0"/>
                <a:cs typeface="Calibri" pitchFamily="34" charset="0"/>
              </a:rPr>
              <a:t>acetate</a:t>
            </a:r>
            <a:r>
              <a:rPr lang="en-GB" sz="1800" dirty="0" smtClean="0">
                <a:latin typeface="Calibri" pitchFamily="34" charset="0"/>
                <a:cs typeface="Calibri" pitchFamily="34" charset="0"/>
              </a:rPr>
              <a:t> where the previous drawings would be placed in a stack so the artist could see where the previous movements were. With films like Snow white, this involved 1.1m sheets of acetate for the animation including dual movements, where more than one object is animated on the screen at a time.</a:t>
            </a:r>
          </a:p>
          <a:p>
            <a:pPr marL="177800" indent="-177800">
              <a:buNone/>
            </a:pPr>
            <a:endParaRPr lang="en-GB" sz="1800" dirty="0" smtClean="0">
              <a:latin typeface="Calibri" pitchFamily="34" charset="0"/>
              <a:cs typeface="Calibri" pitchFamily="34" charset="0"/>
            </a:endParaRPr>
          </a:p>
        </p:txBody>
      </p:sp>
      <p:pic>
        <p:nvPicPr>
          <p:cNvPr id="5122" name="Picture 2" descr="Flash Tip: Onion-Skinning Animation"/>
          <p:cNvPicPr>
            <a:picLocks noChangeAspect="1" noChangeArrowheads="1"/>
          </p:cNvPicPr>
          <p:nvPr/>
        </p:nvPicPr>
        <p:blipFill>
          <a:blip r:embed="rId3" cstate="print"/>
          <a:srcRect/>
          <a:stretch>
            <a:fillRect/>
          </a:stretch>
        </p:blipFill>
        <p:spPr bwMode="auto">
          <a:xfrm>
            <a:off x="6657585" y="3212976"/>
            <a:ext cx="2198890" cy="1044473"/>
          </a:xfrm>
          <a:prstGeom prst="rect">
            <a:avLst/>
          </a:prstGeom>
          <a:ln>
            <a:noFill/>
          </a:ln>
          <a:effectLst>
            <a:outerShdw blurRad="292100" dist="139700" dir="2700000" algn="tl" rotWithShape="0">
              <a:srgbClr val="333333">
                <a:alpha val="65000"/>
              </a:srgbClr>
            </a:outerShdw>
          </a:effectLst>
        </p:spPr>
      </p:pic>
      <p:pic>
        <p:nvPicPr>
          <p:cNvPr id="5124" name="Picture 4" descr="http://t0.gstatic.com/images?q=tbn:ANd9GcQVlKpdt1wGyTJhYE8BfobweXrUB03ae1cFoB0S2qlwqC54mh5yEA"/>
          <p:cNvPicPr>
            <a:picLocks noChangeAspect="1" noChangeArrowheads="1"/>
          </p:cNvPicPr>
          <p:nvPr/>
        </p:nvPicPr>
        <p:blipFill>
          <a:blip r:embed="rId4" cstate="print"/>
          <a:srcRect/>
          <a:stretch>
            <a:fillRect/>
          </a:stretch>
        </p:blipFill>
        <p:spPr bwMode="auto">
          <a:xfrm>
            <a:off x="6657586" y="771878"/>
            <a:ext cx="2198890" cy="1941281"/>
          </a:xfrm>
          <a:prstGeom prst="rect">
            <a:avLst/>
          </a:prstGeom>
          <a:ln>
            <a:noFill/>
          </a:ln>
          <a:effectLst>
            <a:outerShdw blurRad="292100" dist="139700" dir="2700000" algn="tl" rotWithShape="0">
              <a:srgbClr val="333333">
                <a:alpha val="65000"/>
              </a:srgbClr>
            </a:outerShdw>
          </a:effectLst>
        </p:spPr>
      </p:pic>
      <p:pic>
        <p:nvPicPr>
          <p:cNvPr id="5126" name="Picture 6" descr="http://t3.gstatic.com/images?q=tbn:ANd9GcR-3qSESndDFN1RJlAM53jmQ3K7Q2bfjfcgcTElWjP_FapqrpJaUQ"/>
          <p:cNvPicPr>
            <a:picLocks noChangeAspect="1" noChangeArrowheads="1"/>
          </p:cNvPicPr>
          <p:nvPr/>
        </p:nvPicPr>
        <p:blipFill>
          <a:blip r:embed="rId5" cstate="print"/>
          <a:srcRect/>
          <a:stretch>
            <a:fillRect/>
          </a:stretch>
        </p:blipFill>
        <p:spPr bwMode="auto">
          <a:xfrm>
            <a:off x="6657586" y="4725144"/>
            <a:ext cx="2198890" cy="1139867"/>
          </a:xfrm>
          <a:prstGeom prst="rect">
            <a:avLst/>
          </a:prstGeom>
          <a:ln>
            <a:noFill/>
          </a:ln>
          <a:effectLst>
            <a:outerShdw blurRad="292100" dist="139700" dir="2700000" algn="tl" rotWithShape="0">
              <a:srgbClr val="333333">
                <a:alpha val="65000"/>
              </a:srgbClr>
            </a:outerShdw>
          </a:effectLst>
        </p:spPr>
      </p:pic>
      <p:sp>
        <p:nvSpPr>
          <p:cNvPr id="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600" dirty="0" smtClean="0"/>
              <a:t>P1.3 – Animation Techniques – CGI – Onion Skinning</a:t>
            </a:r>
            <a:endParaRPr lang="en-GB" sz="2600" dirty="0"/>
          </a:p>
        </p:txBody>
      </p:sp>
    </p:spTree>
    <p:extLst>
      <p:ext uri="{BB962C8B-B14F-4D97-AF65-F5344CB8AC3E}">
        <p14:creationId xmlns:p14="http://schemas.microsoft.com/office/powerpoint/2010/main" val="42768606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2312" y="692696"/>
            <a:ext cx="7258000" cy="5400600"/>
          </a:xfrm>
        </p:spPr>
        <p:txBody>
          <a:bodyPr>
            <a:noAutofit/>
          </a:bodyPr>
          <a:lstStyle/>
          <a:p>
            <a:pPr marL="273050" lvl="1" indent="-273050">
              <a:buFont typeface="Wingdings 3" pitchFamily="18" charset="2"/>
              <a:buChar char=""/>
            </a:pPr>
            <a:r>
              <a:rPr lang="en-GB" sz="2000" b="1" dirty="0" smtClean="0">
                <a:latin typeface="Calibri" pitchFamily="34" charset="0"/>
                <a:cs typeface="Calibri" pitchFamily="34" charset="0"/>
              </a:rPr>
              <a:t>3D Rendering </a:t>
            </a:r>
            <a:r>
              <a:rPr lang="en-GB" sz="2000" b="1" dirty="0" smtClean="0">
                <a:latin typeface="Calibri" pitchFamily="34" charset="0"/>
                <a:cs typeface="Calibri" pitchFamily="34" charset="0"/>
              </a:rPr>
              <a:t>- </a:t>
            </a:r>
            <a:r>
              <a:rPr lang="en-GB" sz="2000" dirty="0" smtClean="0">
                <a:latin typeface="Calibri" pitchFamily="34" charset="0"/>
                <a:cs typeface="Calibri" pitchFamily="34" charset="0"/>
              </a:rPr>
              <a:t>Computer </a:t>
            </a:r>
            <a:r>
              <a:rPr lang="en-GB" sz="2000" dirty="0" smtClean="0">
                <a:latin typeface="Calibri" pitchFamily="34" charset="0"/>
                <a:cs typeface="Calibri" pitchFamily="34" charset="0"/>
              </a:rPr>
              <a:t>models are built up first with rudimentary stick figures then </a:t>
            </a:r>
            <a:r>
              <a:rPr lang="en-GB" sz="2000" dirty="0" smtClean="0">
                <a:latin typeface="Calibri" pitchFamily="34" charset="0"/>
                <a:cs typeface="Calibri" pitchFamily="34" charset="0"/>
              </a:rPr>
              <a:t>surrounded by a wireframe cage and </a:t>
            </a:r>
            <a:r>
              <a:rPr lang="en-GB" sz="2000" dirty="0" smtClean="0">
                <a:latin typeface="Calibri" pitchFamily="34" charset="0"/>
                <a:cs typeface="Calibri" pitchFamily="34" charset="0"/>
              </a:rPr>
              <a:t>then fully rendered solid characters. These computer models are </a:t>
            </a:r>
            <a:r>
              <a:rPr lang="en-GB" sz="2000" dirty="0" smtClean="0">
                <a:latin typeface="Calibri" pitchFamily="34" charset="0"/>
                <a:cs typeface="Calibri" pitchFamily="34" charset="0"/>
              </a:rPr>
              <a:t>then rigged and manipulated within a 3D environment and </a:t>
            </a:r>
            <a:r>
              <a:rPr lang="en-GB" sz="2000" dirty="0" smtClean="0">
                <a:latin typeface="Calibri" pitchFamily="34" charset="0"/>
                <a:cs typeface="Calibri" pitchFamily="34" charset="0"/>
              </a:rPr>
              <a:t>the motion paths stored. </a:t>
            </a:r>
            <a:r>
              <a:rPr lang="en-GB" sz="2000" dirty="0" smtClean="0">
                <a:latin typeface="Calibri" pitchFamily="34" charset="0"/>
                <a:cs typeface="Calibri" pitchFamily="34" charset="0"/>
              </a:rPr>
              <a:t>The backgrounds and camera movements are then added from live or generated video. The </a:t>
            </a:r>
            <a:r>
              <a:rPr lang="en-GB" sz="2000" dirty="0" smtClean="0">
                <a:latin typeface="Calibri" pitchFamily="34" charset="0"/>
                <a:cs typeface="Calibri" pitchFamily="34" charset="0"/>
              </a:rPr>
              <a:t>final rendering can take a huge amount of time and </a:t>
            </a:r>
            <a:r>
              <a:rPr lang="en-GB" sz="2000" dirty="0" smtClean="0">
                <a:latin typeface="Calibri" pitchFamily="34" charset="0"/>
                <a:cs typeface="Calibri" pitchFamily="34" charset="0"/>
              </a:rPr>
              <a:t>processing.</a:t>
            </a:r>
          </a:p>
          <a:p>
            <a:pPr marL="273050" lvl="1" indent="-273050">
              <a:buFont typeface="Wingdings 3" pitchFamily="18" charset="2"/>
              <a:buChar char=""/>
            </a:pPr>
            <a:r>
              <a:rPr lang="en-GB" sz="1800" dirty="0" smtClean="0">
                <a:latin typeface="Calibri" pitchFamily="34" charset="0"/>
                <a:cs typeface="Calibri" pitchFamily="34" charset="0"/>
              </a:rPr>
              <a:t>Sometimes </a:t>
            </a:r>
            <a:r>
              <a:rPr lang="en-GB" sz="1800" dirty="0" smtClean="0">
                <a:latin typeface="Calibri" pitchFamily="34" charset="0"/>
                <a:cs typeface="Calibri" pitchFamily="34" charset="0"/>
              </a:rPr>
              <a:t>flat computer models are used and animated using a similar 3D technique just in the 2D </a:t>
            </a:r>
            <a:r>
              <a:rPr lang="en-GB" sz="1800" dirty="0" smtClean="0">
                <a:latin typeface="Calibri" pitchFamily="34" charset="0"/>
                <a:cs typeface="Calibri" pitchFamily="34" charset="0"/>
              </a:rPr>
              <a:t>frame.</a:t>
            </a:r>
          </a:p>
          <a:p>
            <a:pPr marL="273050" lvl="1" indent="-273050">
              <a:buFont typeface="Wingdings 3" pitchFamily="18" charset="2"/>
              <a:buChar char=""/>
            </a:pPr>
            <a:r>
              <a:rPr lang="en-GB" sz="1800" dirty="0" smtClean="0">
                <a:latin typeface="Calibri" pitchFamily="34" charset="0"/>
                <a:cs typeface="Calibri" pitchFamily="34" charset="0"/>
              </a:rPr>
              <a:t>3D </a:t>
            </a:r>
            <a:r>
              <a:rPr lang="en-GB" sz="1800" dirty="0" smtClean="0">
                <a:latin typeface="Calibri" pitchFamily="34" charset="0"/>
                <a:cs typeface="Calibri" pitchFamily="34" charset="0"/>
              </a:rPr>
              <a:t>Graphics - are graphics that use a three-dimensional representation of geometric data that is stored in the computer for the purposes of performing calculations and rendering 2D images. Such images may be stored for viewing later or displayed in </a:t>
            </a:r>
            <a:r>
              <a:rPr lang="en-GB" sz="1800" dirty="0" smtClean="0">
                <a:latin typeface="Calibri" pitchFamily="34" charset="0"/>
                <a:cs typeface="Calibri" pitchFamily="34" charset="0"/>
              </a:rPr>
              <a:t>real-time and can be downloaded from libraries like evermotion.org or purchased.</a:t>
            </a:r>
          </a:p>
          <a:p>
            <a:pPr marL="273050" lvl="1" indent="-273050">
              <a:buFont typeface="Wingdings 3" pitchFamily="18" charset="2"/>
              <a:buChar char=""/>
            </a:pPr>
            <a:r>
              <a:rPr lang="en-GB" sz="1800" dirty="0" smtClean="0">
                <a:latin typeface="Calibri" pitchFamily="34" charset="0"/>
                <a:cs typeface="Calibri" pitchFamily="34" charset="0"/>
              </a:rPr>
              <a:t>Software tools </a:t>
            </a:r>
            <a:r>
              <a:rPr lang="en-GB" sz="1800" dirty="0" smtClean="0">
                <a:latin typeface="Calibri" pitchFamily="34" charset="0"/>
                <a:cs typeface="Calibri" pitchFamily="34" charset="0"/>
              </a:rPr>
              <a:t>such as Blender, 3D Studio, 3D Plus, </a:t>
            </a:r>
            <a:r>
              <a:rPr lang="en-GB" sz="1800" dirty="0" err="1" smtClean="0">
                <a:latin typeface="Calibri" pitchFamily="34" charset="0"/>
                <a:cs typeface="Calibri" pitchFamily="34" charset="0"/>
              </a:rPr>
              <a:t>ImpactPlus</a:t>
            </a:r>
            <a:r>
              <a:rPr lang="en-GB" sz="1800" dirty="0" smtClean="0">
                <a:latin typeface="Calibri" pitchFamily="34" charset="0"/>
                <a:cs typeface="Calibri" pitchFamily="34" charset="0"/>
              </a:rPr>
              <a:t>, ModelMagic3D, etc</a:t>
            </a:r>
            <a:r>
              <a:rPr lang="en-GB" sz="1800" dirty="0" smtClean="0">
                <a:latin typeface="Calibri" pitchFamily="34" charset="0"/>
                <a:cs typeface="Calibri" pitchFamily="34" charset="0"/>
              </a:rPr>
              <a:t>... Can all make and save objects into a format that can be used within a 3D environment. The benefit is that </a:t>
            </a:r>
            <a:r>
              <a:rPr lang="en-GB" sz="1800" dirty="0" smtClean="0">
                <a:latin typeface="Calibri" pitchFamily="34" charset="0"/>
                <a:cs typeface="Calibri" pitchFamily="34" charset="0"/>
              </a:rPr>
              <a:t>o</a:t>
            </a:r>
            <a:r>
              <a:rPr lang="en-GB" sz="1800" dirty="0">
                <a:latin typeface="Calibri" pitchFamily="34" charset="0"/>
                <a:cs typeface="Calibri" pitchFamily="34" charset="0"/>
              </a:rPr>
              <a:t>n</a:t>
            </a:r>
            <a:r>
              <a:rPr lang="en-GB" sz="1800" dirty="0" smtClean="0">
                <a:latin typeface="Calibri" pitchFamily="34" charset="0"/>
                <a:cs typeface="Calibri" pitchFamily="34" charset="0"/>
              </a:rPr>
              <a:t>ce used, can then be re-used without loss of quality.</a:t>
            </a:r>
            <a:endParaRPr lang="en-GB" sz="1800" dirty="0" smtClean="0">
              <a:latin typeface="Calibri" pitchFamily="34" charset="0"/>
              <a:cs typeface="Calibri" pitchFamily="34" charset="0"/>
            </a:endParaRPr>
          </a:p>
          <a:p>
            <a:pPr>
              <a:buNone/>
            </a:pPr>
            <a:endParaRPr lang="en-GB" sz="1800" dirty="0" smtClean="0">
              <a:latin typeface="Calibri" pitchFamily="34" charset="0"/>
              <a:cs typeface="Calibri" pitchFamily="34" charset="0"/>
            </a:endParaRPr>
          </a:p>
        </p:txBody>
      </p:sp>
      <p:pic>
        <p:nvPicPr>
          <p:cNvPr id="5122" name="Picture 2" descr="http://t3.gstatic.com/images?q=tbn:ANd9GcRmXooFUgkiHUMW_JfSbXHhZNaYx-C8ycv3LuaiLzwuZVsVzyA&amp;t=1&amp;usg=__VmzUzRjgbPSkOiWD8yzkQ3kMDIA="/>
          <p:cNvPicPr>
            <a:picLocks noChangeAspect="1" noChangeArrowheads="1"/>
          </p:cNvPicPr>
          <p:nvPr/>
        </p:nvPicPr>
        <p:blipFill>
          <a:blip r:embed="rId4" cstate="print"/>
          <a:srcRect/>
          <a:stretch>
            <a:fillRect/>
          </a:stretch>
        </p:blipFill>
        <p:spPr bwMode="auto">
          <a:xfrm>
            <a:off x="7488833" y="3356992"/>
            <a:ext cx="1469784" cy="1606510"/>
          </a:xfrm>
          <a:prstGeom prst="rect">
            <a:avLst/>
          </a:prstGeom>
          <a:noFill/>
        </p:spPr>
      </p:pic>
      <p:pic>
        <p:nvPicPr>
          <p:cNvPr id="5124" name="Picture 4" descr="http://t2.gstatic.com/images?q=tbn:ANd9GcQYscFNJJ324qhtHzi3w7iKb2loDan6xqUFmpU33dg9ui1Kc30&amp;t=1&amp;usg=__LaSIULu1X09JtifaixDx3Ea0wzk="/>
          <p:cNvPicPr>
            <a:picLocks noChangeAspect="1" noChangeArrowheads="1"/>
          </p:cNvPicPr>
          <p:nvPr/>
        </p:nvPicPr>
        <p:blipFill>
          <a:blip r:embed="rId5" cstate="print"/>
          <a:srcRect/>
          <a:stretch>
            <a:fillRect/>
          </a:stretch>
        </p:blipFill>
        <p:spPr bwMode="auto">
          <a:xfrm>
            <a:off x="7488833" y="5106230"/>
            <a:ext cx="1469784" cy="1203090"/>
          </a:xfrm>
          <a:prstGeom prst="rect">
            <a:avLst/>
          </a:prstGeom>
          <a:noFill/>
        </p:spPr>
      </p:pic>
      <p:pic>
        <p:nvPicPr>
          <p:cNvPr id="5126" name="Picture 6" descr="http://t2.gstatic.com/images?q=tbn:ANd9GcTabX3JtNmi9T8fekfSNl8cQbJlt7r1pRASG6E28l0jIX8o2Dw&amp;t=1&amp;usg=__6wjwNlNpvx4emXIE6k_4_JkrHwM="/>
          <p:cNvPicPr>
            <a:picLocks noChangeAspect="1" noChangeArrowheads="1"/>
          </p:cNvPicPr>
          <p:nvPr/>
        </p:nvPicPr>
        <p:blipFill>
          <a:blip r:embed="rId6" cstate="print"/>
          <a:srcRect/>
          <a:stretch>
            <a:fillRect/>
          </a:stretch>
        </p:blipFill>
        <p:spPr bwMode="auto">
          <a:xfrm>
            <a:off x="7489462" y="941772"/>
            <a:ext cx="1475026" cy="1191821"/>
          </a:xfrm>
          <a:prstGeom prst="rect">
            <a:avLst/>
          </a:prstGeom>
          <a:noFill/>
        </p:spPr>
      </p:pic>
      <p:pic>
        <p:nvPicPr>
          <p:cNvPr id="13" name="3D-Christmas.avi">
            <a:hlinkClick r:id="" action="ppaction://media"/>
          </p:cNvPr>
          <p:cNvPicPr>
            <a:picLocks noRot="1" noChangeAspect="1"/>
          </p:cNvPicPr>
          <p:nvPr>
            <a:videoFile r:link="rId1"/>
          </p:nvPr>
        </p:nvPicPr>
        <p:blipFill>
          <a:blip r:embed="rId7" cstate="print"/>
          <a:stretch>
            <a:fillRect/>
          </a:stretch>
        </p:blipFill>
        <p:spPr>
          <a:xfrm>
            <a:off x="7489462" y="2276872"/>
            <a:ext cx="1475025" cy="938653"/>
          </a:xfrm>
          <a:prstGeom prst="rect">
            <a:avLst/>
          </a:prstGeom>
        </p:spPr>
      </p:pic>
      <p:sp>
        <p:nvSpPr>
          <p:cNvPr id="26"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600" dirty="0" smtClean="0"/>
              <a:t>P1.3 – Animation Techniques – CGI – 3D Rendering</a:t>
            </a:r>
            <a:endParaRPr lang="en-GB" sz="2600" dirty="0"/>
          </a:p>
        </p:txBody>
      </p:sp>
    </p:spTree>
    <p:extLst>
      <p:ext uri="{BB962C8B-B14F-4D97-AF65-F5344CB8AC3E}">
        <p14:creationId xmlns:p14="http://schemas.microsoft.com/office/powerpoint/2010/main" val="3596283231"/>
      </p:ext>
    </p:extLst>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3"/>
                                        </p:tgtEl>
                                      </p:cBhvr>
                                    </p:cmd>
                                  </p:childTnLst>
                                </p:cTn>
                              </p:par>
                            </p:childTnLst>
                          </p:cTn>
                        </p:par>
                      </p:childTnLst>
                    </p:cTn>
                  </p:par>
                </p:childTnLst>
              </p:cTn>
              <p:nextCondLst>
                <p:cond evt="onClick" delay="0">
                  <p:tgtEl>
                    <p:spTgt spid="13"/>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13"/>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1" y="692696"/>
            <a:ext cx="7190119" cy="5079894"/>
          </a:xfrm>
        </p:spPr>
        <p:txBody>
          <a:bodyPr>
            <a:noAutofit/>
          </a:bodyPr>
          <a:lstStyle/>
          <a:p>
            <a:pPr marL="268288" lvl="1" indent="-268288">
              <a:buFont typeface="Wingdings 3" pitchFamily="18" charset="2"/>
              <a:buChar char=""/>
            </a:pPr>
            <a:r>
              <a:rPr lang="en-GB" sz="1750" b="1" dirty="0" smtClean="0">
                <a:latin typeface="Calibri" pitchFamily="34" charset="0"/>
                <a:cs typeface="Calibri" pitchFamily="34" charset="0"/>
              </a:rPr>
              <a:t>2D Rendering </a:t>
            </a:r>
            <a:r>
              <a:rPr lang="en-GB" sz="1750" b="1" dirty="0" smtClean="0">
                <a:latin typeface="Calibri" pitchFamily="34" charset="0"/>
                <a:cs typeface="Calibri" pitchFamily="34" charset="0"/>
              </a:rPr>
              <a:t>- </a:t>
            </a:r>
            <a:r>
              <a:rPr lang="en-GB" sz="1750" dirty="0" smtClean="0">
                <a:latin typeface="Calibri" pitchFamily="34" charset="0"/>
                <a:cs typeface="Calibri" pitchFamily="34" charset="0"/>
              </a:rPr>
              <a:t>This </a:t>
            </a:r>
            <a:r>
              <a:rPr lang="en-GB" sz="1750" dirty="0" smtClean="0">
                <a:latin typeface="Calibri" pitchFamily="34" charset="0"/>
                <a:cs typeface="Calibri" pitchFamily="34" charset="0"/>
              </a:rPr>
              <a:t>technique is similar to the traditional cell hand drawn technique </a:t>
            </a:r>
            <a:r>
              <a:rPr lang="en-GB" sz="1750" dirty="0" smtClean="0">
                <a:latin typeface="Calibri" pitchFamily="34" charset="0"/>
                <a:cs typeface="Calibri" pitchFamily="34" charset="0"/>
              </a:rPr>
              <a:t>but </a:t>
            </a:r>
            <a:r>
              <a:rPr lang="en-GB" sz="1750" dirty="0" smtClean="0">
                <a:latin typeface="Calibri" pitchFamily="34" charset="0"/>
                <a:cs typeface="Calibri" pitchFamily="34" charset="0"/>
              </a:rPr>
              <a:t>instead of drawing each different frame only some frames are drawn and the differences performed by the computer filling </a:t>
            </a:r>
            <a:r>
              <a:rPr lang="en-GB" sz="1750" dirty="0" smtClean="0">
                <a:latin typeface="Calibri" pitchFamily="34" charset="0"/>
                <a:cs typeface="Calibri" pitchFamily="34" charset="0"/>
              </a:rPr>
              <a:t>in </a:t>
            </a:r>
            <a:r>
              <a:rPr lang="en-GB" sz="1750" dirty="0" smtClean="0">
                <a:latin typeface="Calibri" pitchFamily="34" charset="0"/>
                <a:cs typeface="Calibri" pitchFamily="34" charset="0"/>
              </a:rPr>
              <a:t>the </a:t>
            </a:r>
            <a:r>
              <a:rPr lang="en-GB" sz="1750" dirty="0" smtClean="0">
                <a:latin typeface="Calibri" pitchFamily="34" charset="0"/>
                <a:cs typeface="Calibri" pitchFamily="34" charset="0"/>
              </a:rPr>
              <a:t>gaps using techniques like Tweening and Onion Skinning.</a:t>
            </a:r>
          </a:p>
          <a:p>
            <a:pPr marL="268288" lvl="1" indent="-268288">
              <a:buFont typeface="Wingdings 3" pitchFamily="18" charset="2"/>
              <a:buChar char=""/>
            </a:pPr>
            <a:r>
              <a:rPr lang="en-GB" sz="1750" dirty="0" smtClean="0">
                <a:latin typeface="Calibri" pitchFamily="34" charset="0"/>
                <a:cs typeface="Calibri" pitchFamily="34" charset="0"/>
              </a:rPr>
              <a:t>2D </a:t>
            </a:r>
            <a:r>
              <a:rPr lang="en-GB" sz="1750" dirty="0" smtClean="0">
                <a:latin typeface="Calibri" pitchFamily="34" charset="0"/>
                <a:cs typeface="Calibri" pitchFamily="34" charset="0"/>
              </a:rPr>
              <a:t>Graphics - </a:t>
            </a:r>
            <a:r>
              <a:rPr lang="en-GB" sz="1750" b="1" dirty="0" smtClean="0">
                <a:latin typeface="Calibri" pitchFamily="34" charset="0"/>
                <a:cs typeface="Calibri" pitchFamily="34" charset="0"/>
              </a:rPr>
              <a:t>Adobe Flash</a:t>
            </a:r>
            <a:r>
              <a:rPr lang="en-GB" sz="1750" dirty="0" smtClean="0">
                <a:latin typeface="Calibri" pitchFamily="34" charset="0"/>
                <a:cs typeface="Calibri" pitchFamily="34" charset="0"/>
              </a:rPr>
              <a:t> (formerly </a:t>
            </a:r>
            <a:r>
              <a:rPr lang="en-GB" sz="1750" b="1" dirty="0" smtClean="0">
                <a:latin typeface="Calibri" pitchFamily="34" charset="0"/>
                <a:cs typeface="Calibri" pitchFamily="34" charset="0"/>
              </a:rPr>
              <a:t>Macromedia Flash</a:t>
            </a:r>
            <a:r>
              <a:rPr lang="en-GB" sz="1750" dirty="0" smtClean="0">
                <a:latin typeface="Calibri" pitchFamily="34" charset="0"/>
                <a:cs typeface="Calibri" pitchFamily="34" charset="0"/>
              </a:rPr>
              <a:t>) is a multimedia platform used to add animation, video, and interactivity to Web pages. Flash is frequently used for advertisements and games. Flash manipulates </a:t>
            </a:r>
            <a:r>
              <a:rPr lang="en-GB" sz="1750" b="1" dirty="0" smtClean="0">
                <a:latin typeface="Calibri" pitchFamily="34" charset="0"/>
                <a:cs typeface="Calibri" pitchFamily="34" charset="0"/>
              </a:rPr>
              <a:t>vector</a:t>
            </a:r>
            <a:r>
              <a:rPr lang="en-GB" sz="1750" dirty="0" smtClean="0">
                <a:latin typeface="Calibri" pitchFamily="34" charset="0"/>
                <a:cs typeface="Calibri" pitchFamily="34" charset="0"/>
              </a:rPr>
              <a:t> and </a:t>
            </a:r>
            <a:r>
              <a:rPr lang="en-GB" sz="1750" b="1" dirty="0" smtClean="0">
                <a:latin typeface="Calibri" pitchFamily="34" charset="0"/>
                <a:cs typeface="Calibri" pitchFamily="34" charset="0"/>
              </a:rPr>
              <a:t>raster graphics </a:t>
            </a:r>
            <a:r>
              <a:rPr lang="en-GB" sz="1750" dirty="0" smtClean="0">
                <a:latin typeface="Calibri" pitchFamily="34" charset="0"/>
                <a:cs typeface="Calibri" pitchFamily="34" charset="0"/>
              </a:rPr>
              <a:t>to provide animation of text, drawings, and still images</a:t>
            </a:r>
            <a:r>
              <a:rPr lang="en-GB" sz="1750" dirty="0" smtClean="0">
                <a:latin typeface="Calibri" pitchFamily="34" charset="0"/>
                <a:cs typeface="Calibri" pitchFamily="34" charset="0"/>
              </a:rPr>
              <a:t>. Within programs like Flash animations are created using Tweening and Frames to set the position of objects within a timeframe.</a:t>
            </a:r>
          </a:p>
          <a:p>
            <a:pPr marL="268288" lvl="1" indent="-268288">
              <a:buFont typeface="Wingdings 3" pitchFamily="18" charset="2"/>
              <a:buChar char=""/>
            </a:pPr>
            <a:r>
              <a:rPr lang="en-GB" sz="1750" dirty="0" smtClean="0">
                <a:latin typeface="Calibri" pitchFamily="34" charset="0"/>
                <a:cs typeface="Calibri" pitchFamily="34" charset="0"/>
              </a:rPr>
              <a:t>Programs like After Effects, Avid and Premiere do the same but allow for additional features like filters and camera movements to apply to the objects to give the idea of 3D.</a:t>
            </a:r>
          </a:p>
          <a:p>
            <a:pPr marL="268288" lvl="1" indent="-268288">
              <a:buFont typeface="Wingdings 3" pitchFamily="18" charset="2"/>
              <a:buChar char=""/>
            </a:pPr>
            <a:r>
              <a:rPr lang="en-GB" sz="1750" dirty="0" smtClean="0">
                <a:latin typeface="Calibri" pitchFamily="34" charset="0"/>
                <a:cs typeface="Calibri" pitchFamily="34" charset="0"/>
              </a:rPr>
              <a:t>Examples </a:t>
            </a:r>
            <a:r>
              <a:rPr lang="en-GB" sz="1750" dirty="0" smtClean="0">
                <a:latin typeface="Calibri" pitchFamily="34" charset="0"/>
                <a:cs typeface="Calibri" pitchFamily="34" charset="0"/>
              </a:rPr>
              <a:t>of 2D CGI include </a:t>
            </a:r>
            <a:r>
              <a:rPr lang="en-GB" sz="1750" b="1" dirty="0" smtClean="0">
                <a:latin typeface="Calibri" pitchFamily="34" charset="0"/>
                <a:cs typeface="Calibri" pitchFamily="34" charset="0"/>
              </a:rPr>
              <a:t>Danny Phantom, Waltz of Bashir </a:t>
            </a:r>
            <a:r>
              <a:rPr lang="en-GB" sz="1750" dirty="0" smtClean="0">
                <a:latin typeface="Calibri" pitchFamily="34" charset="0"/>
                <a:cs typeface="Calibri" pitchFamily="34" charset="0"/>
              </a:rPr>
              <a:t>and</a:t>
            </a:r>
            <a:r>
              <a:rPr lang="en-GB" sz="1750" b="1" dirty="0" smtClean="0">
                <a:latin typeface="Calibri" pitchFamily="34" charset="0"/>
                <a:cs typeface="Calibri" pitchFamily="34" charset="0"/>
              </a:rPr>
              <a:t> Foster’s Home for Imaginary Friends</a:t>
            </a:r>
            <a:r>
              <a:rPr lang="en-GB" sz="1750" dirty="0" smtClean="0">
                <a:latin typeface="Calibri" pitchFamily="34" charset="0"/>
                <a:cs typeface="Calibri" pitchFamily="34" charset="0"/>
              </a:rPr>
              <a:t>.</a:t>
            </a:r>
          </a:p>
          <a:p>
            <a:pPr marL="0" lvl="1" indent="0">
              <a:buNone/>
            </a:pPr>
            <a:r>
              <a:rPr lang="en-GB" sz="1750" b="1" dirty="0" smtClean="0">
                <a:latin typeface="Calibri" pitchFamily="34" charset="0"/>
                <a:cs typeface="Calibri" pitchFamily="34" charset="0"/>
              </a:rPr>
              <a:t>P1.3 </a:t>
            </a:r>
            <a:r>
              <a:rPr lang="en-GB" sz="1750" b="1" dirty="0">
                <a:latin typeface="Calibri" pitchFamily="34" charset="0"/>
                <a:cs typeface="Calibri" pitchFamily="34" charset="0"/>
              </a:rPr>
              <a:t>– Task </a:t>
            </a:r>
            <a:r>
              <a:rPr lang="en-GB" sz="1750" b="1" dirty="0" smtClean="0">
                <a:latin typeface="Calibri" pitchFamily="34" charset="0"/>
                <a:cs typeface="Calibri" pitchFamily="34" charset="0"/>
              </a:rPr>
              <a:t>03 </a:t>
            </a:r>
            <a:r>
              <a:rPr lang="en-GB" sz="1750" b="1" dirty="0">
                <a:latin typeface="Calibri" pitchFamily="34" charset="0"/>
                <a:cs typeface="Calibri" pitchFamily="34" charset="0"/>
              </a:rPr>
              <a:t>-</a:t>
            </a:r>
            <a:r>
              <a:rPr lang="en-GB" sz="1750" dirty="0">
                <a:latin typeface="Calibri" pitchFamily="34" charset="0"/>
                <a:cs typeface="Calibri" pitchFamily="34" charset="0"/>
              </a:rPr>
              <a:t> Research and explore the different types of </a:t>
            </a:r>
            <a:r>
              <a:rPr lang="en-GB" sz="1750" dirty="0" smtClean="0">
                <a:latin typeface="Calibri" pitchFamily="34" charset="0"/>
                <a:cs typeface="Calibri" pitchFamily="34" charset="0"/>
              </a:rPr>
              <a:t>CGI animation </a:t>
            </a:r>
            <a:r>
              <a:rPr lang="en-GB" sz="1750" dirty="0">
                <a:latin typeface="Calibri" pitchFamily="34" charset="0"/>
                <a:cs typeface="Calibri" pitchFamily="34" charset="0"/>
              </a:rPr>
              <a:t>technologies and explain the technical process used within the industry using relevant examples.</a:t>
            </a:r>
          </a:p>
          <a:p>
            <a:pPr lvl="1"/>
            <a:endParaRPr lang="en-GB" sz="1750" dirty="0" smtClean="0">
              <a:latin typeface="Calibri" pitchFamily="34" charset="0"/>
              <a:cs typeface="Calibri" pitchFamily="34" charset="0"/>
            </a:endParaRPr>
          </a:p>
        </p:txBody>
      </p:sp>
      <p:pic>
        <p:nvPicPr>
          <p:cNvPr id="2052" name="Picture 4" descr="http://t2.gstatic.com/images?q=tbn:ANd9GcR63kOetHrBV6PPo-YZ6_5OsuQRS2ST6xvIg1HzAZku1obEbv4&amp;t=1&amp;usg=__6qH8961TTBNFs4GsmKdtBGFTilo="/>
          <p:cNvPicPr>
            <a:picLocks noChangeAspect="1" noChangeArrowheads="1"/>
          </p:cNvPicPr>
          <p:nvPr/>
        </p:nvPicPr>
        <p:blipFill>
          <a:blip r:embed="rId6" cstate="print"/>
          <a:srcRect/>
          <a:stretch>
            <a:fillRect/>
          </a:stretch>
        </p:blipFill>
        <p:spPr bwMode="auto">
          <a:xfrm>
            <a:off x="7524328" y="545858"/>
            <a:ext cx="1475656" cy="1835392"/>
          </a:xfrm>
          <a:prstGeom prst="rect">
            <a:avLst/>
          </a:prstGeom>
          <a:noFill/>
        </p:spPr>
      </p:pic>
      <p:pic>
        <p:nvPicPr>
          <p:cNvPr id="14" name="2D-Gorillaz.avi">
            <a:hlinkClick r:id="" action="ppaction://media"/>
          </p:cNvPr>
          <p:cNvPicPr>
            <a:picLocks noRot="1" noChangeAspect="1"/>
          </p:cNvPicPr>
          <p:nvPr>
            <a:videoFile r:link="rId1"/>
          </p:nvPr>
        </p:nvPicPr>
        <p:blipFill>
          <a:blip r:embed="rId7" cstate="print"/>
          <a:stretch>
            <a:fillRect/>
          </a:stretch>
        </p:blipFill>
        <p:spPr>
          <a:xfrm>
            <a:off x="7380312" y="2420888"/>
            <a:ext cx="1619672" cy="1214754"/>
          </a:xfrm>
          <a:prstGeom prst="rect">
            <a:avLst/>
          </a:prstGeom>
        </p:spPr>
      </p:pic>
      <p:pic>
        <p:nvPicPr>
          <p:cNvPr id="15" name="T&amp;J.avi">
            <a:hlinkClick r:id="" action="ppaction://media"/>
          </p:cNvPr>
          <p:cNvPicPr>
            <a:picLocks noRot="1" noChangeAspect="1"/>
          </p:cNvPicPr>
          <p:nvPr>
            <a:videoFile r:link="rId2"/>
          </p:nvPr>
        </p:nvPicPr>
        <p:blipFill>
          <a:blip r:embed="rId8" cstate="print"/>
          <a:stretch>
            <a:fillRect/>
          </a:stretch>
        </p:blipFill>
        <p:spPr>
          <a:xfrm>
            <a:off x="7369631" y="3762418"/>
            <a:ext cx="1667677" cy="1250758"/>
          </a:xfrm>
          <a:prstGeom prst="rect">
            <a:avLst/>
          </a:prstGeom>
        </p:spPr>
      </p:pic>
      <p:pic>
        <p:nvPicPr>
          <p:cNvPr id="16" name="Flintstones.avi">
            <a:hlinkClick r:id="" action="ppaction://media"/>
          </p:cNvPr>
          <p:cNvPicPr>
            <a:picLocks noRot="1" noChangeAspect="1"/>
          </p:cNvPicPr>
          <p:nvPr>
            <a:videoFile r:link="rId3"/>
          </p:nvPr>
        </p:nvPicPr>
        <p:blipFill>
          <a:blip r:embed="rId9" cstate="print"/>
          <a:stretch>
            <a:fillRect/>
          </a:stretch>
        </p:blipFill>
        <p:spPr>
          <a:xfrm>
            <a:off x="7380312" y="5155232"/>
            <a:ext cx="1646288" cy="1234716"/>
          </a:xfrm>
          <a:prstGeom prst="rect">
            <a:avLst/>
          </a:prstGeom>
        </p:spPr>
      </p:pic>
      <p:sp>
        <p:nvSpPr>
          <p:cNvPr id="26"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600" dirty="0" smtClean="0"/>
              <a:t>P1.3 – Animation Techniques – CGI – 2D Rendering</a:t>
            </a:r>
            <a:endParaRPr lang="en-GB" sz="2600" dirty="0"/>
          </a:p>
        </p:txBody>
      </p:sp>
      <p:graphicFrame>
        <p:nvGraphicFramePr>
          <p:cNvPr id="5" name="Table 4"/>
          <p:cNvGraphicFramePr>
            <a:graphicFrameLocks noGrp="1"/>
          </p:cNvGraphicFramePr>
          <p:nvPr>
            <p:extLst>
              <p:ext uri="{D42A27DB-BD31-4B8C-83A1-F6EECF244321}">
                <p14:modId xmlns:p14="http://schemas.microsoft.com/office/powerpoint/2010/main" val="1398815891"/>
              </p:ext>
            </p:extLst>
          </p:nvPr>
        </p:nvGraphicFramePr>
        <p:xfrm>
          <a:off x="230832" y="5863168"/>
          <a:ext cx="7005464" cy="518160"/>
        </p:xfrm>
        <a:graphic>
          <a:graphicData uri="http://schemas.openxmlformats.org/drawingml/2006/table">
            <a:tbl>
              <a:tblPr firstRow="1" bandRow="1">
                <a:tableStyleId>{5C22544A-7EE6-4342-B048-85BDC9FD1C3A}</a:tableStyleId>
              </a:tblPr>
              <a:tblGrid>
                <a:gridCol w="1304847"/>
                <a:gridCol w="1164113"/>
                <a:gridCol w="792088"/>
                <a:gridCol w="1660319"/>
                <a:gridCol w="1042048"/>
                <a:gridCol w="1042049"/>
              </a:tblGrid>
              <a:tr h="370840">
                <a:tc>
                  <a:txBody>
                    <a:bodyPr/>
                    <a:lstStyle/>
                    <a:p>
                      <a:pPr algn="ctr"/>
                      <a:r>
                        <a:rPr lang="en-GB" sz="1400" b="1" dirty="0" smtClean="0">
                          <a:latin typeface="Calibri" pitchFamily="34" charset="0"/>
                          <a:cs typeface="Calibri" pitchFamily="34" charset="0"/>
                        </a:rPr>
                        <a:t>Photo Realistic Animation </a:t>
                      </a:r>
                      <a:endParaRPr lang="en-GB" sz="1400" dirty="0">
                        <a:latin typeface="Calibri" pitchFamily="34" charset="0"/>
                        <a:cs typeface="Calibri" pitchFamily="34" charset="0"/>
                      </a:endParaRPr>
                    </a:p>
                  </a:txBody>
                  <a:tcPr/>
                </a:tc>
                <a:tc>
                  <a:txBody>
                    <a:bodyPr/>
                    <a:lstStyle/>
                    <a:p>
                      <a:pPr algn="ctr"/>
                      <a:r>
                        <a:rPr lang="en-GB" sz="1400" b="1" dirty="0" smtClean="0">
                          <a:latin typeface="Calibri" pitchFamily="34" charset="0"/>
                          <a:cs typeface="Calibri" pitchFamily="34" charset="0"/>
                        </a:rPr>
                        <a:t>Cel-Shaded Animation </a:t>
                      </a:r>
                      <a:endParaRPr lang="en-GB" sz="1400" dirty="0">
                        <a:latin typeface="Calibri" pitchFamily="34" charset="0"/>
                        <a:cs typeface="Calibri" pitchFamily="34" charset="0"/>
                      </a:endParaRPr>
                    </a:p>
                  </a:txBody>
                  <a:tcPr/>
                </a:tc>
                <a:tc>
                  <a:txBody>
                    <a:bodyPr/>
                    <a:lstStyle/>
                    <a:p>
                      <a:pPr algn="ctr"/>
                      <a:r>
                        <a:rPr lang="en-GB" sz="1400" b="1" dirty="0" smtClean="0">
                          <a:latin typeface="Calibri" pitchFamily="34" charset="0"/>
                          <a:cs typeface="Calibri" pitchFamily="34" charset="0"/>
                        </a:rPr>
                        <a:t>Motion Capture </a:t>
                      </a:r>
                      <a:endParaRPr lang="en-GB" sz="1400" dirty="0">
                        <a:latin typeface="Calibri" pitchFamily="34" charset="0"/>
                        <a:cs typeface="Calibri" pitchFamily="34" charset="0"/>
                      </a:endParaRPr>
                    </a:p>
                  </a:txBody>
                  <a:tcPr/>
                </a:tc>
                <a:tc>
                  <a:txBody>
                    <a:bodyPr/>
                    <a:lstStyle/>
                    <a:p>
                      <a:pPr algn="ctr"/>
                      <a:r>
                        <a:rPr lang="en-GB" sz="1400" dirty="0" smtClean="0">
                          <a:latin typeface="Calibri" pitchFamily="34" charset="0"/>
                          <a:cs typeface="Calibri" pitchFamily="34" charset="0"/>
                        </a:rPr>
                        <a:t>Tweening, Layering, Onion Skin</a:t>
                      </a:r>
                      <a:endParaRPr lang="en-GB" sz="1400" dirty="0">
                        <a:latin typeface="Calibri" pitchFamily="34" charset="0"/>
                        <a:cs typeface="Calibri" pitchFamily="34" charset="0"/>
                      </a:endParaRPr>
                    </a:p>
                  </a:txBody>
                  <a:tcPr/>
                </a:tc>
                <a:tc>
                  <a:txBody>
                    <a:bodyPr/>
                    <a:lstStyle/>
                    <a:p>
                      <a:pPr algn="ctr"/>
                      <a:r>
                        <a:rPr lang="en-GB" sz="1400" dirty="0" smtClean="0">
                          <a:latin typeface="Calibri" pitchFamily="34" charset="0"/>
                          <a:cs typeface="Calibri" pitchFamily="34" charset="0"/>
                        </a:rPr>
                        <a:t>3D</a:t>
                      </a:r>
                      <a:r>
                        <a:rPr lang="en-GB" sz="1400" baseline="0" dirty="0" smtClean="0">
                          <a:latin typeface="Calibri" pitchFamily="34" charset="0"/>
                          <a:cs typeface="Calibri" pitchFamily="34" charset="0"/>
                        </a:rPr>
                        <a:t> Rendering</a:t>
                      </a:r>
                      <a:endParaRPr lang="en-GB" sz="1400" dirty="0">
                        <a:latin typeface="Calibri" pitchFamily="34" charset="0"/>
                        <a:cs typeface="Calibri" pitchFamily="34" charset="0"/>
                      </a:endParaRPr>
                    </a:p>
                  </a:txBody>
                  <a:tcPr/>
                </a:tc>
                <a:tc>
                  <a:txBody>
                    <a:bodyPr/>
                    <a:lstStyle/>
                    <a:p>
                      <a:pPr algn="ctr"/>
                      <a:r>
                        <a:rPr lang="en-GB" sz="1400" dirty="0" smtClean="0">
                          <a:latin typeface="Calibri" pitchFamily="34" charset="0"/>
                          <a:cs typeface="Calibri" pitchFamily="34" charset="0"/>
                        </a:rPr>
                        <a:t>2D Rendering</a:t>
                      </a:r>
                      <a:endParaRPr lang="en-GB" sz="14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969510325"/>
      </p:ext>
    </p:extLst>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4"/>
                                        </p:tgtEl>
                                      </p:cBhvr>
                                    </p:cmd>
                                  </p:childTnLst>
                                </p:cTn>
                              </p:par>
                            </p:childTnLst>
                          </p:cTn>
                        </p:par>
                      </p:childTnLst>
                    </p:cTn>
                  </p:par>
                </p:childTnLst>
              </p:cTn>
              <p:nextCondLst>
                <p:cond evt="onClick" delay="0">
                  <p:tgtEl>
                    <p:spTgt spid="14"/>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14"/>
                </p:tgtEl>
              </p:cMediaNode>
            </p:video>
            <p:seq concurrent="1" nextAc="seek">
              <p:cTn id="8" restart="whenNotActive" fill="hold" evtFilter="cancelBubble" nodeType="interactiveSeq">
                <p:stCondLst>
                  <p:cond evt="onClick" delay="0">
                    <p:tgtEl>
                      <p:spTgt spid="1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5"/>
                                        </p:tgtEl>
                                      </p:cBhvr>
                                    </p:cmd>
                                  </p:childTnLst>
                                </p:cTn>
                              </p:par>
                            </p:childTnLst>
                          </p:cTn>
                        </p:par>
                      </p:childTnLst>
                    </p:cTn>
                  </p:par>
                </p:childTnLst>
              </p:cTn>
              <p:nextCondLst>
                <p:cond evt="onClick" delay="0">
                  <p:tgtEl>
                    <p:spTgt spid="15"/>
                  </p:tgtEl>
                </p:cond>
              </p:nextCondLst>
            </p:seq>
            <p:video fullScrn="1">
              <p:cMediaNode>
                <p:cTn id="13" fill="hold" display="0">
                  <p:stCondLst>
                    <p:cond delay="indefinite"/>
                  </p:stCondLst>
                  <p:endCondLst>
                    <p:cond evt="onNext" delay="0">
                      <p:tgtEl>
                        <p:sldTgt/>
                      </p:tgtEl>
                    </p:cond>
                    <p:cond evt="onPrev" delay="0">
                      <p:tgtEl>
                        <p:sldTgt/>
                      </p:tgtEl>
                    </p:cond>
                  </p:endCondLst>
                </p:cTn>
                <p:tgtEl>
                  <p:spTgt spid="15"/>
                </p:tgtEl>
              </p:cMediaNode>
            </p:video>
            <p:seq concurrent="1" nextAc="seek">
              <p:cTn id="14" restart="whenNotActive" fill="hold" evtFilter="cancelBubble" nodeType="interactiveSeq">
                <p:stCondLst>
                  <p:cond evt="onClick" delay="0">
                    <p:tgtEl>
                      <p:spTgt spid="16"/>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16"/>
                                        </p:tgtEl>
                                      </p:cBhvr>
                                    </p:cmd>
                                  </p:childTnLst>
                                </p:cTn>
                              </p:par>
                            </p:childTnLst>
                          </p:cTn>
                        </p:par>
                      </p:childTnLst>
                    </p:cTn>
                  </p:par>
                </p:childTnLst>
              </p:cTn>
              <p:nextCondLst>
                <p:cond evt="onClick" delay="0">
                  <p:tgtEl>
                    <p:spTgt spid="16"/>
                  </p:tgtEl>
                </p:cond>
              </p:nextCondLst>
            </p:seq>
            <p:video fullScrn="1">
              <p:cMediaNode>
                <p:cTn id="19" fill="hold" display="0">
                  <p:stCondLst>
                    <p:cond delay="indefinite"/>
                  </p:stCondLst>
                  <p:endCondLst>
                    <p:cond evt="onNext" delay="0">
                      <p:tgtEl>
                        <p:sldTgt/>
                      </p:tgtEl>
                    </p:cond>
                    <p:cond evt="onPrev" delay="0">
                      <p:tgtEl>
                        <p:sldTgt/>
                      </p:tgtEl>
                    </p:cond>
                  </p:endCondLst>
                </p:cTn>
                <p:tgtEl>
                  <p:spTgt spid="16"/>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1" y="620688"/>
            <a:ext cx="7190119" cy="5832648"/>
          </a:xfrm>
        </p:spPr>
        <p:txBody>
          <a:bodyPr>
            <a:noAutofit/>
          </a:bodyPr>
          <a:lstStyle/>
          <a:p>
            <a:pPr marL="268288" lvl="1" indent="-268288">
              <a:buFont typeface="Wingdings 3" pitchFamily="18" charset="2"/>
              <a:buChar char=""/>
            </a:pPr>
            <a:r>
              <a:rPr lang="en-GB" sz="1600" dirty="0" smtClean="0">
                <a:latin typeface="Calibri" pitchFamily="34" charset="0"/>
                <a:cs typeface="Calibri" pitchFamily="34" charset="0"/>
              </a:rPr>
              <a:t>When the level of graphics has reached the technical ability of the program, there are other techniques CGI can then use to enhance to look and feel of objects and animations, things that are incredibly difficult to do in Cell animation but some of it is possible in puppets and Claymation.</a:t>
            </a:r>
          </a:p>
          <a:p>
            <a:pPr marL="273050" indent="-273050"/>
            <a:r>
              <a:rPr lang="en-GB" sz="1600" b="1" dirty="0" smtClean="0">
                <a:latin typeface="Calibri" pitchFamily="34" charset="0"/>
                <a:cs typeface="Calibri" pitchFamily="34" charset="0"/>
              </a:rPr>
              <a:t>Scripting</a:t>
            </a:r>
            <a:r>
              <a:rPr lang="en-GB" sz="1600" dirty="0" smtClean="0">
                <a:latin typeface="Calibri" pitchFamily="34" charset="0"/>
                <a:cs typeface="Calibri" pitchFamily="34" charset="0"/>
              </a:rPr>
              <a:t> – </a:t>
            </a:r>
            <a:r>
              <a:rPr lang="en-GB" sz="1600" dirty="0">
                <a:latin typeface="Calibri" pitchFamily="34" charset="0"/>
                <a:cs typeface="Calibri" pitchFamily="34" charset="0"/>
              </a:rPr>
              <a:t>This is a form of programming, such as action scripts </a:t>
            </a:r>
            <a:r>
              <a:rPr lang="en-GB" sz="1600" dirty="0" smtClean="0">
                <a:latin typeface="Calibri" pitchFamily="34" charset="0"/>
                <a:cs typeface="Calibri" pitchFamily="34" charset="0"/>
              </a:rPr>
              <a:t>(macros</a:t>
            </a:r>
            <a:r>
              <a:rPr lang="en-GB" sz="1600" dirty="0">
                <a:latin typeface="Calibri" pitchFamily="34" charset="0"/>
                <a:cs typeface="Calibri" pitchFamily="34" charset="0"/>
              </a:rPr>
              <a:t>) to activate a </a:t>
            </a:r>
            <a:r>
              <a:rPr lang="en-GB" sz="1600" dirty="0" smtClean="0">
                <a:latin typeface="Calibri" pitchFamily="34" charset="0"/>
                <a:cs typeface="Calibri" pitchFamily="34" charset="0"/>
              </a:rPr>
              <a:t>action and can be as simple creating a camera wobble or as complicated as panning the camera away as the camera zooms in (Hitchcock effect, also used in Jaws beach scene) There are different kinds of scripts depending on the package used and not all packages can do the same effects. For instance Flash can do a lot but cannot handle Java or Expressions. After Effects can manage Action and Motion but not Java etc.</a:t>
            </a:r>
            <a:endParaRPr lang="en-GB" sz="1600" dirty="0">
              <a:latin typeface="Calibri" pitchFamily="34" charset="0"/>
              <a:cs typeface="Calibri" pitchFamily="34" charset="0"/>
            </a:endParaRPr>
          </a:p>
          <a:p>
            <a:pPr marL="534988" lvl="1" indent="-279400"/>
            <a:r>
              <a:rPr lang="en-GB" sz="1600" dirty="0">
                <a:latin typeface="Calibri" pitchFamily="34" charset="0"/>
                <a:cs typeface="Calibri" pitchFamily="34" charset="0"/>
                <a:hlinkClick r:id="rId3"/>
              </a:rPr>
              <a:t>Motion scripts or </a:t>
            </a:r>
            <a:r>
              <a:rPr lang="en-GB" sz="1600" dirty="0" smtClean="0">
                <a:latin typeface="Calibri" pitchFamily="34" charset="0"/>
                <a:cs typeface="Calibri" pitchFamily="34" charset="0"/>
                <a:hlinkClick r:id="rId3"/>
              </a:rPr>
              <a:t>expressions</a:t>
            </a:r>
            <a:r>
              <a:rPr lang="en-GB" sz="1600" dirty="0" smtClean="0">
                <a:latin typeface="Calibri" pitchFamily="34" charset="0"/>
                <a:cs typeface="Calibri" pitchFamily="34" charset="0"/>
              </a:rPr>
              <a:t> – small lines of code that draw an effect from a library that causes an object, layer, camera or group to do something.</a:t>
            </a:r>
            <a:endParaRPr lang="en-GB" sz="1600" dirty="0">
              <a:latin typeface="Calibri" pitchFamily="34" charset="0"/>
              <a:cs typeface="Calibri" pitchFamily="34" charset="0"/>
            </a:endParaRPr>
          </a:p>
          <a:p>
            <a:pPr marL="534988" lvl="1" indent="-279400"/>
            <a:r>
              <a:rPr lang="en-GB" sz="1600" dirty="0">
                <a:latin typeface="Calibri" pitchFamily="34" charset="0"/>
                <a:cs typeface="Calibri" pitchFamily="34" charset="0"/>
                <a:hlinkClick r:id="rId4"/>
              </a:rPr>
              <a:t>Action </a:t>
            </a:r>
            <a:r>
              <a:rPr lang="en-GB" sz="1600" dirty="0" smtClean="0">
                <a:latin typeface="Calibri" pitchFamily="34" charset="0"/>
                <a:cs typeface="Calibri" pitchFamily="34" charset="0"/>
                <a:hlinkClick r:id="rId4"/>
              </a:rPr>
              <a:t>scripts</a:t>
            </a:r>
            <a:r>
              <a:rPr lang="en-GB" sz="1600" dirty="0" smtClean="0">
                <a:latin typeface="Calibri" pitchFamily="34" charset="0"/>
                <a:cs typeface="Calibri" pitchFamily="34" charset="0"/>
              </a:rPr>
              <a:t> – A larger line of code that is called by the animation (it can be a saved file) for a particular event, specifically a form of movement.</a:t>
            </a:r>
            <a:endParaRPr lang="en-GB" sz="1600" dirty="0">
              <a:latin typeface="Calibri" pitchFamily="34" charset="0"/>
              <a:cs typeface="Calibri" pitchFamily="34" charset="0"/>
            </a:endParaRPr>
          </a:p>
          <a:p>
            <a:pPr marL="534988" lvl="1" indent="-279400"/>
            <a:r>
              <a:rPr lang="en-GB" sz="1600" dirty="0" smtClean="0">
                <a:latin typeface="Calibri" pitchFamily="34" charset="0"/>
                <a:cs typeface="Calibri" pitchFamily="34" charset="0"/>
                <a:hlinkClick r:id="rId5"/>
              </a:rPr>
              <a:t>JavaScript</a:t>
            </a:r>
            <a:r>
              <a:rPr lang="en-GB" sz="1600" dirty="0" smtClean="0">
                <a:latin typeface="Calibri" pitchFamily="34" charset="0"/>
                <a:cs typeface="Calibri" pitchFamily="34" charset="0"/>
              </a:rPr>
              <a:t> – Smaller code that is like HTML and is more web complaint forms of animation coding.</a:t>
            </a:r>
            <a:endParaRPr lang="en-GB" sz="1600" dirty="0">
              <a:latin typeface="Calibri" pitchFamily="34" charset="0"/>
              <a:cs typeface="Calibri" pitchFamily="34" charset="0"/>
            </a:endParaRPr>
          </a:p>
          <a:p>
            <a:pPr marL="534988" lvl="1" indent="-279400"/>
            <a:r>
              <a:rPr lang="en-GB" sz="1600" dirty="0">
                <a:latin typeface="Calibri" pitchFamily="34" charset="0"/>
                <a:cs typeface="Calibri" pitchFamily="34" charset="0"/>
                <a:hlinkClick r:id="rId6"/>
              </a:rPr>
              <a:t>Flash </a:t>
            </a:r>
            <a:r>
              <a:rPr lang="en-GB" sz="1600" dirty="0" smtClean="0">
                <a:latin typeface="Calibri" pitchFamily="34" charset="0"/>
                <a:cs typeface="Calibri" pitchFamily="34" charset="0"/>
                <a:hlinkClick r:id="rId6"/>
              </a:rPr>
              <a:t>Scripts</a:t>
            </a:r>
            <a:r>
              <a:rPr lang="en-GB" sz="1600" dirty="0" smtClean="0">
                <a:latin typeface="Calibri" pitchFamily="34" charset="0"/>
                <a:cs typeface="Calibri" pitchFamily="34" charset="0"/>
              </a:rPr>
              <a:t> </a:t>
            </a:r>
            <a:r>
              <a:rPr lang="en-GB" sz="1600" dirty="0" smtClean="0">
                <a:latin typeface="Calibri" pitchFamily="34" charset="0"/>
                <a:cs typeface="Calibri" pitchFamily="34" charset="0"/>
              </a:rPr>
              <a:t>– Used in programs like Flash </a:t>
            </a:r>
            <a:r>
              <a:rPr lang="en-GB" sz="1600" dirty="0">
                <a:latin typeface="Calibri" pitchFamily="34" charset="0"/>
                <a:cs typeface="Calibri" pitchFamily="34" charset="0"/>
              </a:rPr>
              <a:t> </a:t>
            </a:r>
            <a:r>
              <a:rPr lang="en-GB" sz="1600" dirty="0" smtClean="0">
                <a:latin typeface="Calibri" pitchFamily="34" charset="0"/>
                <a:cs typeface="Calibri" pitchFamily="34" charset="0"/>
              </a:rPr>
              <a:t>for </a:t>
            </a:r>
            <a:r>
              <a:rPr lang="en-GB" sz="1600" dirty="0">
                <a:latin typeface="Calibri" pitchFamily="34" charset="0"/>
                <a:cs typeface="Calibri" pitchFamily="34" charset="0"/>
              </a:rPr>
              <a:t>doing the things that </a:t>
            </a:r>
            <a:r>
              <a:rPr lang="en-GB" sz="1600" dirty="0" smtClean="0">
                <a:latin typeface="Calibri" pitchFamily="34" charset="0"/>
                <a:cs typeface="Calibri" pitchFamily="34" charset="0"/>
              </a:rPr>
              <a:t>Key frame </a:t>
            </a:r>
            <a:r>
              <a:rPr lang="en-GB" sz="1600" dirty="0">
                <a:latin typeface="Calibri" pitchFamily="34" charset="0"/>
                <a:cs typeface="Calibri" pitchFamily="34" charset="0"/>
              </a:rPr>
              <a:t>and Stop frame </a:t>
            </a:r>
            <a:r>
              <a:rPr lang="en-GB" sz="1600" dirty="0" smtClean="0">
                <a:latin typeface="Calibri" pitchFamily="34" charset="0"/>
                <a:cs typeface="Calibri" pitchFamily="34" charset="0"/>
              </a:rPr>
              <a:t>struggle with.</a:t>
            </a:r>
          </a:p>
          <a:p>
            <a:pPr marL="285750" lvl="1" indent="-285750">
              <a:buFont typeface="Wingdings 3" pitchFamily="18" charset="2"/>
              <a:buChar char=""/>
            </a:pPr>
            <a:r>
              <a:rPr lang="en-GB" sz="1600" dirty="0" smtClean="0">
                <a:latin typeface="Calibri" pitchFamily="34" charset="0"/>
                <a:cs typeface="Calibri" pitchFamily="34" charset="0"/>
              </a:rPr>
              <a:t>All these can be downloaded or copied and pasted into the programs and all of them can be edited to make them suitable for purpose.</a:t>
            </a:r>
            <a:endParaRPr lang="en-GB" sz="1600" dirty="0" smtClean="0">
              <a:latin typeface="Calibri" pitchFamily="34" charset="0"/>
              <a:cs typeface="Calibri" pitchFamily="34" charset="0"/>
            </a:endParaRPr>
          </a:p>
        </p:txBody>
      </p:sp>
      <p:sp>
        <p:nvSpPr>
          <p:cNvPr id="26"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P1.4 – Animation Techniques – CGI - Effects</a:t>
            </a:r>
            <a:endParaRPr lang="en-GB" sz="3000" dirty="0"/>
          </a:p>
        </p:txBody>
      </p:sp>
      <p:pic>
        <p:nvPicPr>
          <p:cNvPr id="9" name="Picture 2" descr="http://t2.gstatic.com/images?q=tbn:ANd9GcSRuk738mKSyI3dN2mYmA8rCidDJT7vu9JvBGxaw8qqN_dzbzO1"/>
          <p:cNvPicPr>
            <a:picLocks noChangeAspect="1" noChangeArrowheads="1"/>
          </p:cNvPicPr>
          <p:nvPr/>
        </p:nvPicPr>
        <p:blipFill>
          <a:blip r:embed="rId7" cstate="print"/>
          <a:srcRect/>
          <a:stretch>
            <a:fillRect/>
          </a:stretch>
        </p:blipFill>
        <p:spPr bwMode="auto">
          <a:xfrm>
            <a:off x="7308304" y="620688"/>
            <a:ext cx="1690962" cy="1005279"/>
          </a:xfrm>
          <a:prstGeom prst="rect">
            <a:avLst/>
          </a:prstGeom>
          <a:noFill/>
        </p:spPr>
      </p:pic>
    </p:spTree>
    <p:extLst>
      <p:ext uri="{BB962C8B-B14F-4D97-AF65-F5344CB8AC3E}">
        <p14:creationId xmlns:p14="http://schemas.microsoft.com/office/powerpoint/2010/main" val="290186470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1" y="692696"/>
            <a:ext cx="7190119" cy="5079894"/>
          </a:xfrm>
        </p:spPr>
        <p:txBody>
          <a:bodyPr>
            <a:noAutofit/>
          </a:bodyPr>
          <a:lstStyle/>
          <a:p>
            <a:pPr marL="268288" lvl="1" indent="-268288">
              <a:buFont typeface="Wingdings 3" pitchFamily="18" charset="2"/>
              <a:buChar char=""/>
            </a:pPr>
            <a:r>
              <a:rPr lang="en-GB" sz="1700" b="1" dirty="0" smtClean="0">
                <a:latin typeface="Calibri" pitchFamily="34" charset="0"/>
                <a:cs typeface="Calibri" pitchFamily="34" charset="0"/>
              </a:rPr>
              <a:t>Camera Angles</a:t>
            </a:r>
            <a:r>
              <a:rPr lang="en-GB" sz="1700" dirty="0" smtClean="0">
                <a:latin typeface="Calibri" pitchFamily="34" charset="0"/>
                <a:cs typeface="Calibri" pitchFamily="34" charset="0"/>
              </a:rPr>
              <a:t> – In CGI animation, once the scene is made, there is nothing to stop the camera from moving, panning in and out, changing the XYZ location, rotating etc. Unlike 2D, the 3D environment is rendered from all angles, light is hitting the characters from behind and the front, shadows are formed, shades etc. Think of the Mona Lisa and how if it was 3D the camera could rotate more to the left or right of the head creating a new version of the image. Cell was flat, to pan around a character meant different cells drawn, try t find a contiguous sequence Cell animation where the camera pans around a character.</a:t>
            </a:r>
          </a:p>
          <a:p>
            <a:pPr marL="268288" lvl="1" indent="-268288">
              <a:buFont typeface="Wingdings 3" pitchFamily="18" charset="2"/>
              <a:buChar char=""/>
            </a:pPr>
            <a:r>
              <a:rPr lang="en-GB" sz="1700" b="1" dirty="0">
                <a:latin typeface="Calibri" pitchFamily="34" charset="0"/>
                <a:cs typeface="Calibri" pitchFamily="34" charset="0"/>
              </a:rPr>
              <a:t>L</a:t>
            </a:r>
            <a:r>
              <a:rPr lang="en-GB" sz="1700" b="1" dirty="0" smtClean="0">
                <a:latin typeface="Calibri" pitchFamily="34" charset="0"/>
                <a:cs typeface="Calibri" pitchFamily="34" charset="0"/>
              </a:rPr>
              <a:t>ighting</a:t>
            </a:r>
            <a:r>
              <a:rPr lang="en-GB" sz="1700" dirty="0" smtClean="0">
                <a:latin typeface="Calibri" pitchFamily="34" charset="0"/>
                <a:cs typeface="Calibri" pitchFamily="34" charset="0"/>
              </a:rPr>
              <a:t> – Like Camera Angles, CGI will allow for Camera lighting. In programs like Maya and C4D there is a huge range of lighting types and even then animators tend to move to secondary packages like Arnold to produce lighting like sunlight, burst, spot, ocular, candle etc. With Cell this had to be hand drawn. Look at the effect of the candle in Disney’s Snow White and think how this could have been done in CGI with a fire Lighting effect using a three second pulse and 5 second wind flicker from the right to the left.</a:t>
            </a:r>
          </a:p>
          <a:p>
            <a:pPr marL="0" lvl="1" indent="0">
              <a:buNone/>
            </a:pPr>
            <a:r>
              <a:rPr lang="en-GB" sz="1700" b="1" dirty="0" smtClean="0">
                <a:latin typeface="Calibri" pitchFamily="34" charset="0"/>
                <a:cs typeface="Calibri" pitchFamily="34" charset="0"/>
              </a:rPr>
              <a:t>P1.4 </a:t>
            </a:r>
            <a:r>
              <a:rPr lang="en-GB" sz="1700" b="1" dirty="0">
                <a:latin typeface="Calibri" pitchFamily="34" charset="0"/>
                <a:cs typeface="Calibri" pitchFamily="34" charset="0"/>
              </a:rPr>
              <a:t>– Task </a:t>
            </a:r>
            <a:r>
              <a:rPr lang="en-GB" sz="1700" b="1" dirty="0" smtClean="0">
                <a:latin typeface="Calibri" pitchFamily="34" charset="0"/>
                <a:cs typeface="Calibri" pitchFamily="34" charset="0"/>
              </a:rPr>
              <a:t>04 </a:t>
            </a:r>
            <a:r>
              <a:rPr lang="en-GB" sz="1700" b="1" dirty="0">
                <a:latin typeface="Calibri" pitchFamily="34" charset="0"/>
                <a:cs typeface="Calibri" pitchFamily="34" charset="0"/>
              </a:rPr>
              <a:t>-</a:t>
            </a:r>
            <a:r>
              <a:rPr lang="en-GB" sz="1700" dirty="0">
                <a:latin typeface="Calibri" pitchFamily="34" charset="0"/>
                <a:cs typeface="Calibri" pitchFamily="34" charset="0"/>
              </a:rPr>
              <a:t> Research and explore the different types of </a:t>
            </a:r>
            <a:r>
              <a:rPr lang="en-GB" sz="1700" dirty="0" smtClean="0">
                <a:latin typeface="Calibri" pitchFamily="34" charset="0"/>
                <a:cs typeface="Calibri" pitchFamily="34" charset="0"/>
              </a:rPr>
              <a:t>CGI animation </a:t>
            </a:r>
            <a:r>
              <a:rPr lang="en-GB" sz="1700" dirty="0">
                <a:latin typeface="Calibri" pitchFamily="34" charset="0"/>
                <a:cs typeface="Calibri" pitchFamily="34" charset="0"/>
              </a:rPr>
              <a:t>technologies and explain the technical process used within the industry using relevant examples.</a:t>
            </a:r>
          </a:p>
          <a:p>
            <a:pPr lvl="1"/>
            <a:endParaRPr lang="en-GB" sz="1700" dirty="0" smtClean="0">
              <a:latin typeface="Calibri" pitchFamily="34" charset="0"/>
              <a:cs typeface="Calibri" pitchFamily="34" charset="0"/>
            </a:endParaRPr>
          </a:p>
        </p:txBody>
      </p:sp>
      <p:sp>
        <p:nvSpPr>
          <p:cNvPr id="26"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P1.4 – Animation Techniques – CGI - Effects</a:t>
            </a:r>
            <a:endParaRPr lang="en-GB" sz="3000" dirty="0"/>
          </a:p>
        </p:txBody>
      </p:sp>
      <p:graphicFrame>
        <p:nvGraphicFramePr>
          <p:cNvPr id="5" name="Table 4"/>
          <p:cNvGraphicFramePr>
            <a:graphicFrameLocks noGrp="1"/>
          </p:cNvGraphicFramePr>
          <p:nvPr>
            <p:extLst>
              <p:ext uri="{D42A27DB-BD31-4B8C-83A1-F6EECF244321}">
                <p14:modId xmlns:p14="http://schemas.microsoft.com/office/powerpoint/2010/main" val="3877805237"/>
              </p:ext>
            </p:extLst>
          </p:nvPr>
        </p:nvGraphicFramePr>
        <p:xfrm>
          <a:off x="230832" y="5863168"/>
          <a:ext cx="8733656" cy="370840"/>
        </p:xfrm>
        <a:graphic>
          <a:graphicData uri="http://schemas.openxmlformats.org/drawingml/2006/table">
            <a:tbl>
              <a:tblPr firstRow="1" bandRow="1">
                <a:tableStyleId>{5C22544A-7EE6-4342-B048-85BDC9FD1C3A}</a:tableStyleId>
              </a:tblPr>
              <a:tblGrid>
                <a:gridCol w="3494608"/>
                <a:gridCol w="3117698"/>
                <a:gridCol w="2121350"/>
              </a:tblGrid>
              <a:tr h="370840">
                <a:tc>
                  <a:txBody>
                    <a:bodyPr/>
                    <a:lstStyle/>
                    <a:p>
                      <a:pPr algn="ctr"/>
                      <a:r>
                        <a:rPr lang="en-GB" sz="1800" b="1" dirty="0" smtClean="0">
                          <a:latin typeface="Calibri" pitchFamily="34" charset="0"/>
                          <a:cs typeface="Calibri" pitchFamily="34" charset="0"/>
                        </a:rPr>
                        <a:t>Scripting</a:t>
                      </a:r>
                      <a:endParaRPr lang="en-GB" sz="1800" b="1" dirty="0">
                        <a:latin typeface="Calibri" pitchFamily="34" charset="0"/>
                        <a:cs typeface="Calibri" pitchFamily="34" charset="0"/>
                      </a:endParaRPr>
                    </a:p>
                  </a:txBody>
                  <a:tcPr/>
                </a:tc>
                <a:tc>
                  <a:txBody>
                    <a:bodyPr/>
                    <a:lstStyle/>
                    <a:p>
                      <a:pPr algn="ctr"/>
                      <a:r>
                        <a:rPr lang="en-GB" sz="1800" b="1" dirty="0" smtClean="0">
                          <a:latin typeface="Calibri" pitchFamily="34" charset="0"/>
                          <a:cs typeface="Calibri" pitchFamily="34" charset="0"/>
                        </a:rPr>
                        <a:t>Camera Angles</a:t>
                      </a:r>
                      <a:endParaRPr lang="en-GB" sz="1800" b="1" dirty="0">
                        <a:latin typeface="Calibri" pitchFamily="34" charset="0"/>
                        <a:cs typeface="Calibri" pitchFamily="34" charset="0"/>
                      </a:endParaRPr>
                    </a:p>
                  </a:txBody>
                  <a:tcPr/>
                </a:tc>
                <a:tc>
                  <a:txBody>
                    <a:bodyPr/>
                    <a:lstStyle/>
                    <a:p>
                      <a:pPr algn="ctr"/>
                      <a:r>
                        <a:rPr lang="en-GB" sz="1800" b="1" dirty="0" smtClean="0">
                          <a:latin typeface="Calibri" pitchFamily="34" charset="0"/>
                          <a:cs typeface="Calibri" pitchFamily="34" charset="0"/>
                        </a:rPr>
                        <a:t>Lighting</a:t>
                      </a:r>
                      <a:endParaRPr lang="en-GB" sz="1800" b="1" dirty="0">
                        <a:latin typeface="Calibri" pitchFamily="34" charset="0"/>
                        <a:cs typeface="Calibri" pitchFamily="34" charset="0"/>
                      </a:endParaRPr>
                    </a:p>
                  </a:txBody>
                  <a:tcPr/>
                </a:tc>
              </a:tr>
            </a:tbl>
          </a:graphicData>
        </a:graphic>
      </p:graphicFrame>
      <p:pic>
        <p:nvPicPr>
          <p:cNvPr id="9" name="Picture 2" descr="http://t2.gstatic.com/images?q=tbn:ANd9GcSRuk738mKSyI3dN2mYmA8rCidDJT7vu9JvBGxaw8qqN_dzbzO1"/>
          <p:cNvPicPr>
            <a:picLocks noChangeAspect="1" noChangeArrowheads="1"/>
          </p:cNvPicPr>
          <p:nvPr/>
        </p:nvPicPr>
        <p:blipFill>
          <a:blip r:embed="rId3" cstate="print"/>
          <a:srcRect/>
          <a:stretch>
            <a:fillRect/>
          </a:stretch>
        </p:blipFill>
        <p:spPr bwMode="auto">
          <a:xfrm>
            <a:off x="7308304" y="620688"/>
            <a:ext cx="1690962" cy="1005279"/>
          </a:xfrm>
          <a:prstGeom prst="rect">
            <a:avLst/>
          </a:prstGeom>
          <a:noFill/>
        </p:spPr>
      </p:pic>
    </p:spTree>
    <p:extLst>
      <p:ext uri="{BB962C8B-B14F-4D97-AF65-F5344CB8AC3E}">
        <p14:creationId xmlns:p14="http://schemas.microsoft.com/office/powerpoint/2010/main" val="1893028841"/>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640960" cy="5760640"/>
          </a:xfrm>
        </p:spPr>
        <p:txBody>
          <a:bodyPr>
            <a:noAutofit/>
          </a:bodyPr>
          <a:lstStyle/>
          <a:p>
            <a:pPr marL="273050" indent="-273050"/>
            <a:r>
              <a:rPr lang="en-GB" sz="1600" dirty="0" smtClean="0">
                <a:latin typeface="Calibri" pitchFamily="34" charset="0"/>
                <a:cs typeface="Calibri" pitchFamily="34" charset="0"/>
              </a:rPr>
              <a:t>Animation techniques over the years has developed and changed. The 12 principles stayed the same, Squash and stretch, ease in and out, personality etc. but the hardware, speed, method, and style has changes as technologies advance. For instance the first major leap in Cell animation we think was the introduction of colour but there were other steps before this, sound, speed, the quality of the photography etc.</a:t>
            </a:r>
          </a:p>
          <a:p>
            <a:pPr marL="273050" indent="-273050"/>
            <a:r>
              <a:rPr lang="en-GB" sz="1600" dirty="0" smtClean="0">
                <a:latin typeface="Calibri" pitchFamily="34" charset="0"/>
                <a:cs typeface="Calibri" pitchFamily="34" charset="0"/>
              </a:rPr>
              <a:t>For CGI there has been some major shorter jumps, integration into </a:t>
            </a:r>
            <a:r>
              <a:rPr lang="en-GB" sz="1600" dirty="0" smtClean="0">
                <a:latin typeface="Calibri" pitchFamily="34" charset="0"/>
                <a:cs typeface="Calibri" pitchFamily="34" charset="0"/>
              </a:rPr>
              <a:t>live action, </a:t>
            </a:r>
            <a:r>
              <a:rPr lang="en-GB" sz="1600" dirty="0" err="1" smtClean="0">
                <a:latin typeface="Calibri" pitchFamily="34" charset="0"/>
                <a:cs typeface="Calibri" pitchFamily="34" charset="0"/>
              </a:rPr>
              <a:t>rotoscoping</a:t>
            </a:r>
            <a:r>
              <a:rPr lang="en-GB" sz="1600" dirty="0" smtClean="0">
                <a:latin typeface="Calibri" pitchFamily="34" charset="0"/>
                <a:cs typeface="Calibri" pitchFamily="34" charset="0"/>
              </a:rPr>
              <a:t>, program developments, reduction in costs, render farms etc. Even in puppetry there have been changes.</a:t>
            </a:r>
          </a:p>
          <a:p>
            <a:pPr marL="273050" indent="-273050"/>
            <a:r>
              <a:rPr lang="en-GB" sz="1600" dirty="0" smtClean="0">
                <a:latin typeface="Calibri" pitchFamily="34" charset="0"/>
                <a:cs typeface="Calibri" pitchFamily="34" charset="0"/>
              </a:rPr>
              <a:t>Many </a:t>
            </a:r>
            <a:r>
              <a:rPr lang="en-GB" sz="1600" dirty="0" smtClean="0">
                <a:latin typeface="Calibri" pitchFamily="34" charset="0"/>
                <a:cs typeface="Calibri" pitchFamily="34" charset="0"/>
              </a:rPr>
              <a:t>studios specialise in </a:t>
            </a:r>
            <a:r>
              <a:rPr lang="en-GB" sz="1600" dirty="0" smtClean="0">
                <a:latin typeface="Calibri" pitchFamily="34" charset="0"/>
                <a:cs typeface="Calibri" pitchFamily="34" charset="0"/>
              </a:rPr>
              <a:t>animation and have gone through technological change, either getting on the bandwago</a:t>
            </a:r>
            <a:r>
              <a:rPr lang="en-GB" sz="1600" dirty="0" smtClean="0">
                <a:latin typeface="Calibri" pitchFamily="34" charset="0"/>
                <a:cs typeface="Calibri" pitchFamily="34" charset="0"/>
              </a:rPr>
              <a:t>n or driving it. </a:t>
            </a:r>
            <a:r>
              <a:rPr lang="en-GB" sz="1600" dirty="0" smtClean="0">
                <a:latin typeface="Calibri" pitchFamily="34" charset="0"/>
                <a:cs typeface="Calibri" pitchFamily="34" charset="0"/>
              </a:rPr>
              <a:t>The </a:t>
            </a:r>
            <a:r>
              <a:rPr lang="en-GB" sz="1600" dirty="0" smtClean="0">
                <a:latin typeface="Calibri" pitchFamily="34" charset="0"/>
                <a:cs typeface="Calibri" pitchFamily="34" charset="0"/>
              </a:rPr>
              <a:t>more well known of these include</a:t>
            </a:r>
            <a:r>
              <a:rPr lang="en-GB" sz="1600" dirty="0" smtClean="0">
                <a:latin typeface="Calibri" pitchFamily="34" charset="0"/>
                <a:cs typeface="Calibri" pitchFamily="34" charset="0"/>
              </a:rPr>
              <a:t>:</a:t>
            </a:r>
          </a:p>
          <a:p>
            <a:pPr marL="273050" indent="-273050"/>
            <a:endParaRPr lang="en-GB" sz="1600" dirty="0" smtClean="0">
              <a:latin typeface="Calibri" pitchFamily="34" charset="0"/>
              <a:cs typeface="Calibri" pitchFamily="34" charset="0"/>
            </a:endParaRPr>
          </a:p>
          <a:p>
            <a:endParaRPr lang="en-GB" sz="1600" b="1" dirty="0" smtClean="0">
              <a:latin typeface="Calibri" pitchFamily="34" charset="0"/>
              <a:cs typeface="Calibri" pitchFamily="34" charset="0"/>
            </a:endParaRPr>
          </a:p>
          <a:p>
            <a:endParaRPr lang="en-GB" sz="1600" dirty="0" smtClean="0">
              <a:latin typeface="Calibri" pitchFamily="34" charset="0"/>
              <a:cs typeface="Calibri" pitchFamily="34" charset="0"/>
            </a:endParaRPr>
          </a:p>
          <a:p>
            <a:endParaRPr lang="en-GB" sz="1600" dirty="0" smtClean="0">
              <a:latin typeface="Calibri" pitchFamily="34" charset="0"/>
              <a:cs typeface="Calibri" pitchFamily="34" charset="0"/>
            </a:endParaRPr>
          </a:p>
          <a:p>
            <a:endParaRPr lang="en-GB" sz="1600" dirty="0" smtClean="0">
              <a:latin typeface="Calibri" pitchFamily="34" charset="0"/>
              <a:cs typeface="Calibri" pitchFamily="34" charset="0"/>
            </a:endParaRPr>
          </a:p>
          <a:p>
            <a:pPr marL="0" indent="0">
              <a:buNone/>
            </a:pPr>
            <a:r>
              <a:rPr lang="en-GB" sz="1600" b="1" dirty="0" smtClean="0">
                <a:latin typeface="Calibri" pitchFamily="34" charset="0"/>
                <a:cs typeface="Calibri" pitchFamily="34" charset="0"/>
              </a:rPr>
              <a:t>M1.1</a:t>
            </a:r>
            <a:r>
              <a:rPr lang="en-GB" sz="1600" b="1" dirty="0" smtClean="0">
                <a:latin typeface="Calibri" pitchFamily="34" charset="0"/>
                <a:cs typeface="Calibri" pitchFamily="34" charset="0"/>
              </a:rPr>
              <a:t> – Task 05</a:t>
            </a:r>
            <a:r>
              <a:rPr lang="en-GB" sz="1600" b="1" dirty="0" smtClean="0">
                <a:latin typeface="Calibri" pitchFamily="34" charset="0"/>
                <a:cs typeface="Calibri" pitchFamily="34" charset="0"/>
              </a:rPr>
              <a:t> </a:t>
            </a:r>
            <a:r>
              <a:rPr lang="en-GB" sz="1600" b="1" dirty="0" smtClean="0">
                <a:latin typeface="Calibri" pitchFamily="34" charset="0"/>
                <a:cs typeface="Calibri" pitchFamily="34" charset="0"/>
              </a:rPr>
              <a:t>- </a:t>
            </a:r>
            <a:r>
              <a:rPr lang="en-GB" sz="1600" dirty="0" smtClean="0">
                <a:latin typeface="Calibri" pitchFamily="34" charset="0"/>
                <a:cs typeface="Calibri" pitchFamily="34" charset="0"/>
              </a:rPr>
              <a:t>Identify </a:t>
            </a:r>
            <a:r>
              <a:rPr lang="en-GB" sz="1600" dirty="0">
                <a:latin typeface="Calibri" pitchFamily="34" charset="0"/>
                <a:cs typeface="Calibri" pitchFamily="34" charset="0"/>
              </a:rPr>
              <a:t>at least four specialist techniques that have developed in animation from the early days of animation up to the present day and how these have changed approaches to animation </a:t>
            </a:r>
            <a:endParaRPr lang="en-GB" sz="1600" dirty="0" smtClean="0">
              <a:latin typeface="Calibri" pitchFamily="34" charset="0"/>
              <a:cs typeface="Calibri" pitchFamily="34" charset="0"/>
            </a:endParaRPr>
          </a:p>
          <a:p>
            <a:pPr marL="285750" indent="-285750"/>
            <a:r>
              <a:rPr lang="en-GB" sz="1600" dirty="0" smtClean="0">
                <a:latin typeface="Calibri" pitchFamily="34" charset="0"/>
                <a:cs typeface="Calibri" pitchFamily="34" charset="0"/>
              </a:rPr>
              <a:t>You </a:t>
            </a:r>
            <a:r>
              <a:rPr lang="en-GB" sz="1600" dirty="0" smtClean="0">
                <a:latin typeface="Calibri" pitchFamily="34" charset="0"/>
                <a:cs typeface="Calibri" pitchFamily="34" charset="0"/>
              </a:rPr>
              <a:t>must evidence your research through screenshots or other suitable </a:t>
            </a:r>
            <a:r>
              <a:rPr lang="en-GB" sz="1600" dirty="0" smtClean="0">
                <a:latin typeface="Calibri" pitchFamily="34" charset="0"/>
                <a:cs typeface="Calibri" pitchFamily="34" charset="0"/>
              </a:rPr>
              <a:t>means. Comprehensive </a:t>
            </a:r>
            <a:r>
              <a:rPr lang="en-GB" sz="1600" dirty="0" smtClean="0">
                <a:latin typeface="Calibri" pitchFamily="34" charset="0"/>
                <a:cs typeface="Calibri" pitchFamily="34" charset="0"/>
              </a:rPr>
              <a:t>and in-depth understanding of the studios and animations </a:t>
            </a:r>
            <a:r>
              <a:rPr lang="en-GB" sz="1600" dirty="0" smtClean="0">
                <a:latin typeface="Calibri" pitchFamily="34" charset="0"/>
                <a:cs typeface="Calibri" pitchFamily="34" charset="0"/>
              </a:rPr>
              <a:t>should be evident with developments in their business and the impact of these discussed and evidenced.</a:t>
            </a:r>
            <a:endParaRPr lang="en-GB" sz="1600" dirty="0" smtClean="0">
              <a:latin typeface="Calibri" pitchFamily="34" charset="0"/>
              <a:cs typeface="Calibri"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328018789"/>
              </p:ext>
            </p:extLst>
          </p:nvPr>
        </p:nvGraphicFramePr>
        <p:xfrm>
          <a:off x="251520" y="3429000"/>
          <a:ext cx="8640960" cy="1193800"/>
        </p:xfrm>
        <a:graphic>
          <a:graphicData uri="http://schemas.openxmlformats.org/drawingml/2006/table">
            <a:tbl>
              <a:tblPr firstRow="1" bandRow="1">
                <a:tableStyleId>{5C22544A-7EE6-4342-B048-85BDC9FD1C3A}</a:tableStyleId>
              </a:tblPr>
              <a:tblGrid>
                <a:gridCol w="2592288"/>
                <a:gridCol w="2664296"/>
                <a:gridCol w="1512168"/>
                <a:gridCol w="1872208"/>
              </a:tblGrid>
              <a:tr h="370840">
                <a:tc>
                  <a:txBody>
                    <a:bodyPr/>
                    <a:lstStyle/>
                    <a:p>
                      <a:pPr algn="ctr"/>
                      <a:r>
                        <a:rPr lang="en-GB" sz="1400" b="1" dirty="0" err="1" smtClean="0">
                          <a:solidFill>
                            <a:schemeClr val="tx1"/>
                          </a:solidFill>
                          <a:latin typeface="Calibri" pitchFamily="34" charset="0"/>
                          <a:cs typeface="Calibri" pitchFamily="34" charset="0"/>
                        </a:rPr>
                        <a:t>Aardman</a:t>
                      </a:r>
                      <a:r>
                        <a:rPr lang="en-GB" sz="1400" b="1" dirty="0" smtClean="0">
                          <a:solidFill>
                            <a:schemeClr val="tx1"/>
                          </a:solidFill>
                          <a:latin typeface="Calibri" pitchFamily="34" charset="0"/>
                          <a:cs typeface="Calibri" pitchFamily="34" charset="0"/>
                        </a:rPr>
                        <a:t> Animation</a:t>
                      </a:r>
                      <a:endParaRPr lang="en-GB" sz="1400" b="1" dirty="0">
                        <a:solidFill>
                          <a:schemeClr val="tx1"/>
                        </a:solidFill>
                        <a:latin typeface="Calibri" pitchFamily="34" charset="0"/>
                        <a:cs typeface="Calibri" pitchFamily="34" charset="0"/>
                      </a:endParaRPr>
                    </a:p>
                  </a:txBody>
                  <a:tcPr anchor="ctr"/>
                </a:tc>
                <a:tc>
                  <a:txBody>
                    <a:bodyPr/>
                    <a:lstStyle/>
                    <a:p>
                      <a:pPr algn="ctr"/>
                      <a:r>
                        <a:rPr lang="en-GB" sz="1400" b="1" dirty="0" smtClean="0">
                          <a:solidFill>
                            <a:schemeClr val="tx1"/>
                          </a:solidFill>
                          <a:latin typeface="Calibri" pitchFamily="34" charset="0"/>
                          <a:cs typeface="Calibri" pitchFamily="34" charset="0"/>
                        </a:rPr>
                        <a:t>Disney </a:t>
                      </a:r>
                      <a:endParaRPr lang="en-GB" sz="1400" b="1" dirty="0">
                        <a:solidFill>
                          <a:schemeClr val="tx1"/>
                        </a:solidFill>
                        <a:latin typeface="Calibri" pitchFamily="34" charset="0"/>
                        <a:cs typeface="Calibri" pitchFamily="34" charset="0"/>
                      </a:endParaRPr>
                    </a:p>
                  </a:txBody>
                  <a:tcPr anchor="ctr"/>
                </a:tc>
                <a:tc>
                  <a:txBody>
                    <a:bodyPr/>
                    <a:lstStyle/>
                    <a:p>
                      <a:pPr algn="ctr"/>
                      <a:r>
                        <a:rPr lang="en-GB" sz="1400" b="1" dirty="0" smtClean="0">
                          <a:solidFill>
                            <a:schemeClr val="tx1"/>
                          </a:solidFill>
                          <a:latin typeface="Calibri" pitchFamily="34" charset="0"/>
                          <a:cs typeface="Calibri" pitchFamily="34" charset="0"/>
                        </a:rPr>
                        <a:t>Pixar</a:t>
                      </a:r>
                      <a:endParaRPr lang="en-GB" sz="1400" b="1" dirty="0">
                        <a:solidFill>
                          <a:schemeClr val="tx1"/>
                        </a:solidFill>
                        <a:latin typeface="Calibri" pitchFamily="34" charset="0"/>
                        <a:cs typeface="Calibri" pitchFamily="34" charset="0"/>
                      </a:endParaRPr>
                    </a:p>
                  </a:txBody>
                  <a:tcPr anchor="ctr"/>
                </a:tc>
                <a:tc>
                  <a:txBody>
                    <a:bodyPr/>
                    <a:lstStyle/>
                    <a:p>
                      <a:pPr algn="ctr"/>
                      <a:r>
                        <a:rPr lang="en-GB" sz="1400" b="1" dirty="0" err="1" smtClean="0">
                          <a:solidFill>
                            <a:schemeClr val="tx1"/>
                          </a:solidFill>
                          <a:latin typeface="Calibri" pitchFamily="34" charset="0"/>
                          <a:cs typeface="Calibri" pitchFamily="34" charset="0"/>
                        </a:rPr>
                        <a:t>Dreamworks</a:t>
                      </a:r>
                      <a:endParaRPr lang="en-GB" sz="1400" b="1" dirty="0">
                        <a:solidFill>
                          <a:schemeClr val="tx1"/>
                        </a:solidFill>
                        <a:latin typeface="Calibri" pitchFamily="34" charset="0"/>
                        <a:cs typeface="Calibri" pitchFamily="34" charset="0"/>
                      </a:endParaRPr>
                    </a:p>
                  </a:txBody>
                  <a:tcPr anchor="ct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tx1"/>
                          </a:solidFill>
                          <a:latin typeface="Calibri" pitchFamily="34" charset="0"/>
                          <a:ea typeface="+mn-ea"/>
                          <a:cs typeface="Calibri" pitchFamily="34" charset="0"/>
                        </a:rPr>
                        <a:t>Chuck Jones </a:t>
                      </a:r>
                      <a:r>
                        <a:rPr kumimoji="0" lang="en-GB" sz="1400" b="1" kern="1200" dirty="0" smtClean="0">
                          <a:solidFill>
                            <a:schemeClr val="tx1"/>
                          </a:solidFill>
                          <a:latin typeface="Calibri" pitchFamily="34" charset="0"/>
                          <a:ea typeface="+mn-ea"/>
                          <a:cs typeface="Calibri" pitchFamily="34" charset="0"/>
                        </a:rPr>
                        <a:t>(now MGM </a:t>
                      </a:r>
                      <a:r>
                        <a:rPr kumimoji="0" lang="en-GB" sz="1400" b="1" kern="1200" dirty="0" smtClean="0">
                          <a:solidFill>
                            <a:schemeClr val="tx1"/>
                          </a:solidFill>
                          <a:latin typeface="Calibri" pitchFamily="34" charset="0"/>
                          <a:ea typeface="+mn-ea"/>
                          <a:cs typeface="Calibri" pitchFamily="34" charset="0"/>
                        </a:rPr>
                        <a:t>Animation/Visual </a:t>
                      </a:r>
                      <a:r>
                        <a:rPr kumimoji="0" lang="en-GB" sz="1400" b="1" kern="1200" dirty="0" smtClean="0">
                          <a:solidFill>
                            <a:schemeClr val="tx1"/>
                          </a:solidFill>
                          <a:latin typeface="Calibri" pitchFamily="34" charset="0"/>
                          <a:ea typeface="+mn-ea"/>
                          <a:cs typeface="Calibri" pitchFamily="34" charset="0"/>
                        </a:rPr>
                        <a:t>Arts)</a:t>
                      </a:r>
                      <a:endParaRPr kumimoji="0" lang="en-GB" sz="1400" b="1" kern="1200" dirty="0" smtClean="0">
                        <a:solidFill>
                          <a:schemeClr val="tx1"/>
                        </a:solidFill>
                        <a:latin typeface="Calibri" pitchFamily="34" charset="0"/>
                        <a:ea typeface="+mn-ea"/>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tx1"/>
                          </a:solidFill>
                          <a:latin typeface="Calibri" pitchFamily="34" charset="0"/>
                          <a:ea typeface="+mn-ea"/>
                          <a:cs typeface="Calibri" pitchFamily="34" charset="0"/>
                        </a:rPr>
                        <a:t>Hanna-</a:t>
                      </a:r>
                      <a:r>
                        <a:rPr kumimoji="0" lang="en-GB" sz="1400" b="1" kern="1200" dirty="0" err="1" smtClean="0">
                          <a:solidFill>
                            <a:schemeClr val="tx1"/>
                          </a:solidFill>
                          <a:latin typeface="Calibri" pitchFamily="34" charset="0"/>
                          <a:ea typeface="+mn-ea"/>
                          <a:cs typeface="Calibri" pitchFamily="34" charset="0"/>
                        </a:rPr>
                        <a:t>Barbera</a:t>
                      </a:r>
                      <a:r>
                        <a:rPr kumimoji="0" lang="en-GB" sz="1400" b="1" kern="1200" dirty="0" smtClean="0">
                          <a:solidFill>
                            <a:schemeClr val="tx1"/>
                          </a:solidFill>
                          <a:latin typeface="Calibri" pitchFamily="34" charset="0"/>
                          <a:ea typeface="+mn-ea"/>
                          <a:cs typeface="Calibri" pitchFamily="34" charset="0"/>
                        </a:rPr>
                        <a:t> </a:t>
                      </a:r>
                      <a:r>
                        <a:rPr kumimoji="0" lang="en-GB" sz="1400" b="1" kern="1200" dirty="0" smtClean="0">
                          <a:solidFill>
                            <a:schemeClr val="tx1"/>
                          </a:solidFill>
                          <a:latin typeface="Calibri" pitchFamily="34" charset="0"/>
                          <a:ea typeface="+mn-ea"/>
                          <a:cs typeface="Calibri" pitchFamily="34" charset="0"/>
                        </a:rPr>
                        <a:t>(now Cartoon </a:t>
                      </a:r>
                      <a:r>
                        <a:rPr kumimoji="0" lang="en-GB" sz="1400" b="1" kern="1200" dirty="0" smtClean="0">
                          <a:solidFill>
                            <a:schemeClr val="tx1"/>
                          </a:solidFill>
                          <a:latin typeface="Calibri" pitchFamily="34" charset="0"/>
                          <a:ea typeface="+mn-ea"/>
                          <a:cs typeface="Calibri" pitchFamily="34" charset="0"/>
                        </a:rPr>
                        <a:t>Network </a:t>
                      </a:r>
                      <a:r>
                        <a:rPr kumimoji="0" lang="en-GB" sz="1400" b="1" kern="1200" dirty="0" smtClean="0">
                          <a:solidFill>
                            <a:schemeClr val="tx1"/>
                          </a:solidFill>
                          <a:latin typeface="Calibri" pitchFamily="34" charset="0"/>
                          <a:ea typeface="+mn-ea"/>
                          <a:cs typeface="Calibri" pitchFamily="34" charset="0"/>
                        </a:rPr>
                        <a:t>Studios)</a:t>
                      </a:r>
                      <a:endParaRPr lang="en-GB" sz="1400" b="1"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solidFill>
                            <a:schemeClr val="tx1"/>
                          </a:solidFill>
                          <a:latin typeface="Calibri" pitchFamily="34" charset="0"/>
                          <a:cs typeface="Calibri" pitchFamily="34" charset="0"/>
                        </a:rPr>
                        <a:t>Joseph Plateau</a:t>
                      </a:r>
                      <a:endParaRPr lang="en-GB" sz="1400" b="1"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solidFill>
                            <a:schemeClr val="tx1"/>
                          </a:solidFill>
                          <a:latin typeface="Calibri" pitchFamily="34" charset="0"/>
                          <a:cs typeface="Calibri" pitchFamily="34" charset="0"/>
                        </a:rPr>
                        <a:t>CGI Developments</a:t>
                      </a:r>
                      <a:endParaRPr lang="en-GB" sz="1400" b="1" dirty="0">
                        <a:solidFill>
                          <a:schemeClr val="tx1"/>
                        </a:solidFill>
                        <a:latin typeface="Calibri" pitchFamily="34" charset="0"/>
                        <a:cs typeface="Calibri" pitchFamily="34" charset="0"/>
                      </a:endParaRPr>
                    </a:p>
                  </a:txBody>
                  <a:tcPr anchor="ctr"/>
                </a:tc>
              </a:tr>
              <a:tr h="0">
                <a:tc gridSpan="4">
                  <a:txBody>
                    <a:bodyPr/>
                    <a:lstStyle/>
                    <a:p>
                      <a:pPr algn="ctr"/>
                      <a:r>
                        <a:rPr lang="en-GB" sz="1400" b="1" dirty="0" smtClean="0">
                          <a:solidFill>
                            <a:schemeClr val="tx1"/>
                          </a:solidFill>
                          <a:latin typeface="Calibri" pitchFamily="34" charset="0"/>
                          <a:cs typeface="Calibri" pitchFamily="34" charset="0"/>
                        </a:rPr>
                        <a:t>and many more: </a:t>
                      </a:r>
                      <a:r>
                        <a:rPr lang="en-GB" sz="1400" b="1" dirty="0" smtClean="0">
                          <a:solidFill>
                            <a:schemeClr val="tx1"/>
                          </a:solidFill>
                          <a:latin typeface="Calibri" pitchFamily="34" charset="0"/>
                          <a:cs typeface="Calibri" pitchFamily="34" charset="0"/>
                          <a:hlinkClick r:id="rId3"/>
                        </a:rPr>
                        <a:t>http://en.wikipedia.org/wiki/List_of_animation_studios</a:t>
                      </a:r>
                      <a:r>
                        <a:rPr lang="en-GB" sz="1400" b="1" dirty="0" smtClean="0">
                          <a:solidFill>
                            <a:schemeClr val="tx1"/>
                          </a:solidFill>
                          <a:latin typeface="Calibri" pitchFamily="34" charset="0"/>
                          <a:cs typeface="Calibri" pitchFamily="34" charset="0"/>
                        </a:rPr>
                        <a:t> </a:t>
                      </a:r>
                    </a:p>
                  </a:txBody>
                  <a:tcPr anchor="ct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bl>
          </a:graphicData>
        </a:graphic>
      </p:graphicFrame>
      <p:sp>
        <p:nvSpPr>
          <p:cNvPr id="19" name="Title 2"/>
          <p:cNvSpPr>
            <a:spLocks noGrp="1"/>
          </p:cNvSpPr>
          <p:nvPr>
            <p:ph type="title"/>
          </p:nvPr>
        </p:nvSpPr>
        <p:spPr>
          <a:xfrm>
            <a:off x="179512" y="116632"/>
            <a:ext cx="8784976" cy="576064"/>
          </a:xfrm>
        </p:spPr>
        <p:txBody>
          <a:bodyPr>
            <a:noAutofit/>
          </a:bodyPr>
          <a:lstStyle/>
          <a:p>
            <a:r>
              <a:rPr lang="en-GB" sz="2900" dirty="0" smtClean="0"/>
              <a:t>M</a:t>
            </a:r>
            <a:r>
              <a:rPr lang="en-GB" sz="2900" dirty="0" smtClean="0"/>
              <a:t>1.1 </a:t>
            </a:r>
            <a:r>
              <a:rPr lang="en-GB" sz="2900" dirty="0" smtClean="0"/>
              <a:t>– </a:t>
            </a:r>
            <a:r>
              <a:rPr lang="en-GB" sz="2900" dirty="0" smtClean="0"/>
              <a:t>Animation Development - Technologies</a:t>
            </a:r>
            <a:endParaRPr lang="en-GB" sz="2900" dirty="0"/>
          </a:p>
        </p:txBody>
      </p:sp>
    </p:spTree>
    <p:extLst>
      <p:ext uri="{BB962C8B-B14F-4D97-AF65-F5344CB8AC3E}">
        <p14:creationId xmlns:p14="http://schemas.microsoft.com/office/powerpoint/2010/main" val="427515936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6005922"/>
          </a:xfrm>
        </p:spPr>
        <p:txBody>
          <a:bodyPr>
            <a:noAutofit/>
          </a:bodyPr>
          <a:lstStyle/>
          <a:p>
            <a:pPr marL="365125" indent="-365125">
              <a:buNone/>
            </a:pPr>
            <a:r>
              <a:rPr lang="en-GB" sz="1400" b="1" dirty="0" err="1" smtClean="0">
                <a:latin typeface="Calibri" pitchFamily="34" charset="0"/>
                <a:cs typeface="Calibri" pitchFamily="34" charset="0"/>
              </a:rPr>
              <a:t>Aardman</a:t>
            </a:r>
            <a:r>
              <a:rPr lang="en-GB" sz="1400" b="1" dirty="0" smtClean="0">
                <a:latin typeface="Calibri" pitchFamily="34" charset="0"/>
                <a:cs typeface="Calibri" pitchFamily="34" charset="0"/>
              </a:rPr>
              <a:t> Animation </a:t>
            </a:r>
            <a:r>
              <a:rPr lang="en-GB" sz="1400" dirty="0" smtClean="0">
                <a:latin typeface="Calibri" pitchFamily="34" charset="0"/>
                <a:cs typeface="Calibri" pitchFamily="34" charset="0"/>
              </a:rPr>
              <a:t>- Wallace and </a:t>
            </a:r>
            <a:r>
              <a:rPr lang="en-GB" sz="1400" dirty="0" err="1" smtClean="0">
                <a:latin typeface="Calibri" pitchFamily="34" charset="0"/>
                <a:cs typeface="Calibri" pitchFamily="34" charset="0"/>
              </a:rPr>
              <a:t>Gromit</a:t>
            </a:r>
            <a:r>
              <a:rPr lang="en-GB" sz="1400" dirty="0" smtClean="0">
                <a:latin typeface="Calibri" pitchFamily="34" charset="0"/>
                <a:cs typeface="Calibri" pitchFamily="34" charset="0"/>
              </a:rPr>
              <a:t>, Creature Comforts and many other</a:t>
            </a:r>
          </a:p>
          <a:p>
            <a:pPr lvl="1"/>
            <a:r>
              <a:rPr lang="en-GB" sz="1400" dirty="0" smtClean="0">
                <a:latin typeface="Calibri" pitchFamily="34" charset="0"/>
                <a:cs typeface="Calibri" pitchFamily="34" charset="0"/>
                <a:hlinkClick r:id="rId3"/>
              </a:rPr>
              <a:t>http://www.aardman.com/</a:t>
            </a:r>
            <a:r>
              <a:rPr lang="en-GB" sz="1400" dirty="0" smtClean="0">
                <a:latin typeface="Calibri" pitchFamily="34" charset="0"/>
                <a:cs typeface="Calibri" pitchFamily="34" charset="0"/>
              </a:rPr>
              <a:t> </a:t>
            </a:r>
          </a:p>
          <a:p>
            <a:pPr lvl="1"/>
            <a:r>
              <a:rPr lang="en-GB" sz="1400" dirty="0" smtClean="0">
                <a:latin typeface="Calibri" pitchFamily="34" charset="0"/>
                <a:cs typeface="Calibri" pitchFamily="34" charset="0"/>
                <a:hlinkClick r:id="rId4"/>
              </a:rPr>
              <a:t>http://en.wikipedia.org/wiki/Aardman_Animations</a:t>
            </a:r>
            <a:r>
              <a:rPr lang="en-GB" sz="1400" dirty="0" smtClean="0">
                <a:latin typeface="Calibri" pitchFamily="34" charset="0"/>
                <a:cs typeface="Calibri" pitchFamily="34" charset="0"/>
              </a:rPr>
              <a:t> </a:t>
            </a:r>
          </a:p>
          <a:p>
            <a:pPr marL="0" indent="0">
              <a:buNone/>
            </a:pPr>
            <a:r>
              <a:rPr lang="en-GB" sz="1400" b="1" dirty="0" smtClean="0">
                <a:latin typeface="Calibri" pitchFamily="34" charset="0"/>
                <a:cs typeface="Calibri" pitchFamily="34" charset="0"/>
              </a:rPr>
              <a:t>Disney</a:t>
            </a:r>
            <a:r>
              <a:rPr lang="en-GB" sz="1400" dirty="0" smtClean="0">
                <a:latin typeface="Calibri" pitchFamily="34" charset="0"/>
                <a:cs typeface="Calibri" pitchFamily="34" charset="0"/>
              </a:rPr>
              <a:t> </a:t>
            </a:r>
            <a:r>
              <a:rPr lang="en-GB" sz="1400" dirty="0" smtClean="0">
                <a:latin typeface="Calibri" pitchFamily="34" charset="0"/>
                <a:cs typeface="Calibri" pitchFamily="34" charset="0"/>
              </a:rPr>
              <a:t>- Aladdin, Lion King, Snow White, Lady and the Tramp, Beauty and the Beast, Peter Pan and many more</a:t>
            </a:r>
          </a:p>
          <a:p>
            <a:pPr lvl="1"/>
            <a:r>
              <a:rPr lang="en-GB" sz="1400" dirty="0" smtClean="0">
                <a:latin typeface="Calibri" pitchFamily="34" charset="0"/>
                <a:cs typeface="Calibri" pitchFamily="34" charset="0"/>
                <a:hlinkClick r:id="rId5"/>
              </a:rPr>
              <a:t>http://www.disneyanimation.com/aboutus/index.html</a:t>
            </a:r>
            <a:r>
              <a:rPr lang="en-GB" sz="1400" dirty="0" smtClean="0">
                <a:latin typeface="Calibri" pitchFamily="34" charset="0"/>
                <a:cs typeface="Calibri" pitchFamily="34" charset="0"/>
              </a:rPr>
              <a:t> </a:t>
            </a:r>
          </a:p>
          <a:p>
            <a:pPr lvl="1"/>
            <a:r>
              <a:rPr lang="en-GB" sz="1400" dirty="0" smtClean="0">
                <a:latin typeface="Calibri" pitchFamily="34" charset="0"/>
                <a:cs typeface="Calibri" pitchFamily="34" charset="0"/>
                <a:hlinkClick r:id="rId6"/>
              </a:rPr>
              <a:t>http://en.wikipedia.org/wiki/Walt_Disney_Animation_Studios</a:t>
            </a:r>
            <a:r>
              <a:rPr lang="en-GB" sz="1400" dirty="0" smtClean="0">
                <a:latin typeface="Calibri" pitchFamily="34" charset="0"/>
                <a:cs typeface="Calibri" pitchFamily="34" charset="0"/>
              </a:rPr>
              <a:t> </a:t>
            </a:r>
          </a:p>
          <a:p>
            <a:pPr marL="0" indent="0">
              <a:buNone/>
            </a:pPr>
            <a:r>
              <a:rPr lang="en-GB" sz="1400" b="1" dirty="0" smtClean="0">
                <a:latin typeface="Calibri" pitchFamily="34" charset="0"/>
                <a:cs typeface="Calibri" pitchFamily="34" charset="0"/>
              </a:rPr>
              <a:t>Pixar</a:t>
            </a:r>
            <a:r>
              <a:rPr lang="en-GB" sz="1400" dirty="0" smtClean="0">
                <a:latin typeface="Calibri" pitchFamily="34" charset="0"/>
                <a:cs typeface="Calibri" pitchFamily="34" charset="0"/>
              </a:rPr>
              <a:t> </a:t>
            </a:r>
            <a:r>
              <a:rPr lang="en-GB" sz="1400" dirty="0" smtClean="0">
                <a:latin typeface="Calibri" pitchFamily="34" charset="0"/>
                <a:cs typeface="Calibri" pitchFamily="34" charset="0"/>
              </a:rPr>
              <a:t>- Toy Story 1/2/3, The </a:t>
            </a:r>
            <a:r>
              <a:rPr lang="en-GB" sz="1400" dirty="0" err="1" smtClean="0">
                <a:latin typeface="Calibri" pitchFamily="34" charset="0"/>
                <a:cs typeface="Calibri" pitchFamily="34" charset="0"/>
              </a:rPr>
              <a:t>Incredibles</a:t>
            </a:r>
            <a:r>
              <a:rPr lang="en-GB" sz="1400" dirty="0" smtClean="0">
                <a:latin typeface="Calibri" pitchFamily="34" charset="0"/>
                <a:cs typeface="Calibri" pitchFamily="34" charset="0"/>
              </a:rPr>
              <a:t>, A Bugs Life, Up, Monsters Inc and many more</a:t>
            </a:r>
          </a:p>
          <a:p>
            <a:pPr lvl="1"/>
            <a:r>
              <a:rPr lang="en-GB" sz="1400" dirty="0" smtClean="0">
                <a:latin typeface="Calibri" pitchFamily="34" charset="0"/>
                <a:cs typeface="Calibri" pitchFamily="34" charset="0"/>
                <a:hlinkClick r:id="rId7"/>
              </a:rPr>
              <a:t>http://www.pixar.com/</a:t>
            </a:r>
            <a:r>
              <a:rPr lang="en-GB" sz="1400" dirty="0" smtClean="0">
                <a:latin typeface="Calibri" pitchFamily="34" charset="0"/>
                <a:cs typeface="Calibri" pitchFamily="34" charset="0"/>
              </a:rPr>
              <a:t> </a:t>
            </a:r>
          </a:p>
          <a:p>
            <a:pPr lvl="1"/>
            <a:r>
              <a:rPr lang="en-GB" sz="1400" dirty="0" smtClean="0">
                <a:latin typeface="Calibri" pitchFamily="34" charset="0"/>
                <a:cs typeface="Calibri" pitchFamily="34" charset="0"/>
                <a:hlinkClick r:id="rId8"/>
              </a:rPr>
              <a:t>http://en.wikipedia.org/wiki/Pixar</a:t>
            </a:r>
            <a:r>
              <a:rPr lang="en-GB" sz="1400" dirty="0" smtClean="0">
                <a:latin typeface="Calibri" pitchFamily="34" charset="0"/>
                <a:cs typeface="Calibri" pitchFamily="34" charset="0"/>
              </a:rPr>
              <a:t> </a:t>
            </a:r>
          </a:p>
          <a:p>
            <a:pPr marL="0" indent="0">
              <a:buNone/>
            </a:pPr>
            <a:r>
              <a:rPr lang="en-GB" sz="1400" b="1" dirty="0" err="1" smtClean="0">
                <a:latin typeface="Calibri" pitchFamily="34" charset="0"/>
                <a:cs typeface="Calibri" pitchFamily="34" charset="0"/>
              </a:rPr>
              <a:t>Dreamworks</a:t>
            </a:r>
            <a:r>
              <a:rPr lang="en-GB" sz="1400" dirty="0" smtClean="0">
                <a:latin typeface="Calibri" pitchFamily="34" charset="0"/>
                <a:cs typeface="Calibri" pitchFamily="34" charset="0"/>
              </a:rPr>
              <a:t> </a:t>
            </a:r>
            <a:r>
              <a:rPr lang="en-GB" sz="1400" dirty="0" smtClean="0">
                <a:latin typeface="Calibri" pitchFamily="34" charset="0"/>
                <a:cs typeface="Calibri" pitchFamily="34" charset="0"/>
              </a:rPr>
              <a:t>- Shrek 1/2/3/4, Kung Fu Panda, Madagascar and many more</a:t>
            </a:r>
          </a:p>
          <a:p>
            <a:pPr marL="625475" lvl="1"/>
            <a:r>
              <a:rPr lang="en-GB" sz="1400" dirty="0" smtClean="0">
                <a:latin typeface="Calibri" pitchFamily="34" charset="0"/>
                <a:cs typeface="Calibri" pitchFamily="34" charset="0"/>
                <a:hlinkClick r:id="rId9"/>
              </a:rPr>
              <a:t>http://en.wikipedia.org/wiki/DreamWorks_Animation</a:t>
            </a:r>
            <a:r>
              <a:rPr lang="en-GB" sz="1400" dirty="0" smtClean="0">
                <a:latin typeface="Calibri" pitchFamily="34" charset="0"/>
                <a:cs typeface="Calibri" pitchFamily="34" charset="0"/>
              </a:rPr>
              <a:t> </a:t>
            </a:r>
          </a:p>
          <a:p>
            <a:pPr marL="625475" lvl="1"/>
            <a:r>
              <a:rPr lang="en-GB" sz="1400" dirty="0" smtClean="0">
                <a:latin typeface="Calibri" pitchFamily="34" charset="0"/>
                <a:cs typeface="Calibri" pitchFamily="34" charset="0"/>
                <a:hlinkClick r:id="rId10"/>
              </a:rPr>
              <a:t>http://www.dreamworksanimation.com/</a:t>
            </a:r>
            <a:r>
              <a:rPr lang="en-GB" sz="1400" dirty="0" smtClean="0">
                <a:latin typeface="Calibri" pitchFamily="34" charset="0"/>
                <a:cs typeface="Calibri" pitchFamily="34" charset="0"/>
              </a:rPr>
              <a:t> </a:t>
            </a:r>
            <a:endParaRPr lang="en-GB" sz="1400" dirty="0" smtClean="0">
              <a:latin typeface="Calibri" pitchFamily="34" charset="0"/>
              <a:cs typeface="Calibri" pitchFamily="34" charset="0"/>
            </a:endParaRPr>
          </a:p>
          <a:p>
            <a:pPr marL="0" indent="0">
              <a:buNone/>
            </a:pPr>
            <a:r>
              <a:rPr lang="en-GB" sz="1400" b="1" dirty="0">
                <a:latin typeface="Calibri" pitchFamily="34" charset="0"/>
                <a:cs typeface="Calibri" pitchFamily="34" charset="0"/>
              </a:rPr>
              <a:t>Chuck Jones now renamed MGM Animation/Visual Arts </a:t>
            </a:r>
            <a:r>
              <a:rPr lang="en-GB" sz="1400" dirty="0">
                <a:latin typeface="Calibri" pitchFamily="34" charset="0"/>
                <a:cs typeface="Calibri" pitchFamily="34" charset="0"/>
              </a:rPr>
              <a:t>- Looney Tunes (Bugs Bunny, Daffy Duck, etc...), Tom and Jerry and many more</a:t>
            </a:r>
          </a:p>
          <a:p>
            <a:pPr lvl="1"/>
            <a:r>
              <a:rPr lang="en-GB" sz="1400" dirty="0">
                <a:latin typeface="Calibri" pitchFamily="34" charset="0"/>
                <a:cs typeface="Calibri" pitchFamily="34" charset="0"/>
                <a:hlinkClick r:id="rId11"/>
              </a:rPr>
              <a:t>http://en.wikipedia.org/wiki/Chuck_Jones</a:t>
            </a:r>
            <a:r>
              <a:rPr lang="en-GB" sz="1400" dirty="0">
                <a:latin typeface="Calibri" pitchFamily="34" charset="0"/>
                <a:cs typeface="Calibri" pitchFamily="34" charset="0"/>
              </a:rPr>
              <a:t>  </a:t>
            </a:r>
          </a:p>
          <a:p>
            <a:pPr lvl="1"/>
            <a:r>
              <a:rPr lang="en-GB" sz="1400" dirty="0">
                <a:latin typeface="Calibri" pitchFamily="34" charset="0"/>
                <a:cs typeface="Calibri" pitchFamily="34" charset="0"/>
                <a:hlinkClick r:id="rId12"/>
              </a:rPr>
              <a:t>www.chuckjones.com/</a:t>
            </a:r>
            <a:r>
              <a:rPr lang="en-GB" sz="1400" dirty="0">
                <a:latin typeface="Calibri" pitchFamily="34" charset="0"/>
                <a:cs typeface="Calibri" pitchFamily="34" charset="0"/>
              </a:rPr>
              <a:t>  </a:t>
            </a:r>
          </a:p>
          <a:p>
            <a:pPr marL="0" indent="0">
              <a:buNone/>
            </a:pPr>
            <a:r>
              <a:rPr lang="en-GB" sz="1400" b="1" dirty="0">
                <a:latin typeface="Calibri" pitchFamily="34" charset="0"/>
                <a:cs typeface="Calibri" pitchFamily="34" charset="0"/>
              </a:rPr>
              <a:t>Hanna-</a:t>
            </a:r>
            <a:r>
              <a:rPr lang="en-GB" sz="1400" b="1" dirty="0" err="1">
                <a:latin typeface="Calibri" pitchFamily="34" charset="0"/>
                <a:cs typeface="Calibri" pitchFamily="34" charset="0"/>
              </a:rPr>
              <a:t>Barbera</a:t>
            </a:r>
            <a:r>
              <a:rPr lang="en-GB" sz="1400" b="1" dirty="0">
                <a:latin typeface="Calibri" pitchFamily="34" charset="0"/>
                <a:cs typeface="Calibri" pitchFamily="34" charset="0"/>
              </a:rPr>
              <a:t> now part of Cartoon Network Studios</a:t>
            </a:r>
            <a:r>
              <a:rPr lang="en-GB" sz="1400" dirty="0">
                <a:latin typeface="Calibri" pitchFamily="34" charset="0"/>
                <a:cs typeface="Calibri" pitchFamily="34" charset="0"/>
              </a:rPr>
              <a:t> - The Flintstones, Scooby-Doo, The Yogi Bear Show, The </a:t>
            </a:r>
            <a:r>
              <a:rPr lang="en-GB" sz="1400" dirty="0" err="1">
                <a:latin typeface="Calibri" pitchFamily="34" charset="0"/>
                <a:cs typeface="Calibri" pitchFamily="34" charset="0"/>
              </a:rPr>
              <a:t>Jetsons</a:t>
            </a:r>
            <a:r>
              <a:rPr lang="en-GB" sz="1400" dirty="0">
                <a:latin typeface="Calibri" pitchFamily="34" charset="0"/>
                <a:cs typeface="Calibri" pitchFamily="34" charset="0"/>
              </a:rPr>
              <a:t>, The Huckleberry Hound Show, Top Cat, Wacky Races, The Smurfs and many more</a:t>
            </a:r>
          </a:p>
          <a:p>
            <a:pPr marL="633413" lvl="1"/>
            <a:r>
              <a:rPr lang="en-GB" sz="1400" dirty="0">
                <a:latin typeface="Calibri" pitchFamily="34" charset="0"/>
                <a:cs typeface="Calibri" pitchFamily="34" charset="0"/>
                <a:hlinkClick r:id="rId13"/>
              </a:rPr>
              <a:t>http://en.wikipedia.org/wiki/Hanna-Barbera</a:t>
            </a:r>
            <a:endParaRPr lang="en-GB" sz="1400" dirty="0">
              <a:latin typeface="Calibri" pitchFamily="34" charset="0"/>
              <a:cs typeface="Calibri" pitchFamily="34" charset="0"/>
            </a:endParaRPr>
          </a:p>
          <a:p>
            <a:pPr marL="0" indent="0">
              <a:buNone/>
            </a:pPr>
            <a:r>
              <a:rPr lang="en-GB" sz="1400" b="1" dirty="0">
                <a:latin typeface="Calibri" pitchFamily="34" charset="0"/>
                <a:cs typeface="Calibri" pitchFamily="34" charset="0"/>
              </a:rPr>
              <a:t>Fox Animation Studios</a:t>
            </a:r>
            <a:r>
              <a:rPr lang="en-GB" sz="1400" dirty="0">
                <a:latin typeface="Calibri" pitchFamily="34" charset="0"/>
                <a:cs typeface="Calibri" pitchFamily="34" charset="0"/>
              </a:rPr>
              <a:t> - Ice Age, Robots and many more</a:t>
            </a:r>
          </a:p>
          <a:p>
            <a:pPr lvl="1"/>
            <a:r>
              <a:rPr lang="en-GB" sz="1400" dirty="0">
                <a:latin typeface="Calibri" pitchFamily="34" charset="0"/>
                <a:cs typeface="Calibri" pitchFamily="34" charset="0"/>
                <a:hlinkClick r:id="rId14"/>
              </a:rPr>
              <a:t>http://en.wikipedia.org/wiki/Fox_Animation_Studios</a:t>
            </a:r>
            <a:endParaRPr lang="en-GB" sz="1400" dirty="0">
              <a:latin typeface="Calibri" pitchFamily="34" charset="0"/>
              <a:cs typeface="Calibri" pitchFamily="34" charset="0"/>
            </a:endParaRPr>
          </a:p>
          <a:p>
            <a:pPr marL="0" indent="0">
              <a:buNone/>
            </a:pPr>
            <a:r>
              <a:rPr lang="en-GB" sz="1400" dirty="0">
                <a:latin typeface="Calibri" pitchFamily="34" charset="0"/>
                <a:cs typeface="Calibri" pitchFamily="34" charset="0"/>
              </a:rPr>
              <a:t>and many more: </a:t>
            </a:r>
            <a:r>
              <a:rPr lang="en-GB" sz="1400" dirty="0">
                <a:latin typeface="Calibri" pitchFamily="34" charset="0"/>
                <a:cs typeface="Calibri" pitchFamily="34" charset="0"/>
                <a:hlinkClick r:id="rId15"/>
              </a:rPr>
              <a:t>http://</a:t>
            </a:r>
            <a:r>
              <a:rPr lang="en-GB" sz="1400" dirty="0" smtClean="0">
                <a:latin typeface="Calibri" pitchFamily="34" charset="0"/>
                <a:cs typeface="Calibri" pitchFamily="34" charset="0"/>
                <a:hlinkClick r:id="rId15"/>
              </a:rPr>
              <a:t>en.wikipedia.org/wiki/List_of_animation_studios</a:t>
            </a:r>
            <a:endParaRPr lang="en-GB" sz="1400" dirty="0">
              <a:latin typeface="Calibri" pitchFamily="34" charset="0"/>
              <a:cs typeface="Calibri" pitchFamily="34" charset="0"/>
            </a:endParaRPr>
          </a:p>
        </p:txBody>
      </p:sp>
      <p:sp>
        <p:nvSpPr>
          <p:cNvPr id="18" name="Title 2"/>
          <p:cNvSpPr>
            <a:spLocks noGrp="1"/>
          </p:cNvSpPr>
          <p:nvPr>
            <p:ph type="title"/>
          </p:nvPr>
        </p:nvSpPr>
        <p:spPr>
          <a:xfrm>
            <a:off x="179512" y="116632"/>
            <a:ext cx="8784976" cy="576064"/>
          </a:xfrm>
        </p:spPr>
        <p:txBody>
          <a:bodyPr>
            <a:noAutofit/>
          </a:bodyPr>
          <a:lstStyle/>
          <a:p>
            <a:r>
              <a:rPr lang="en-GB" sz="2900" dirty="0" smtClean="0"/>
              <a:t>M1.1 </a:t>
            </a:r>
            <a:r>
              <a:rPr lang="en-GB" sz="2900" dirty="0" smtClean="0"/>
              <a:t>– </a:t>
            </a:r>
            <a:r>
              <a:rPr lang="en-GB" sz="2900" dirty="0" smtClean="0"/>
              <a:t>Animation Development - Technologies</a:t>
            </a:r>
            <a:endParaRPr lang="en-GB" sz="2900" dirty="0"/>
          </a:p>
        </p:txBody>
      </p:sp>
    </p:spTree>
    <p:extLst>
      <p:ext uri="{BB962C8B-B14F-4D97-AF65-F5344CB8AC3E}">
        <p14:creationId xmlns:p14="http://schemas.microsoft.com/office/powerpoint/2010/main" val="2110291632"/>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4282" y="692696"/>
            <a:ext cx="8678198" cy="5286412"/>
          </a:xfrm>
        </p:spPr>
        <p:txBody>
          <a:bodyPr>
            <a:noAutofit/>
          </a:bodyPr>
          <a:lstStyle/>
          <a:p>
            <a:pPr marL="0" indent="0">
              <a:buNone/>
            </a:pPr>
            <a:r>
              <a:rPr lang="en-GB" sz="1800" dirty="0" smtClean="0">
                <a:latin typeface="Calibri" pitchFamily="34" charset="0"/>
                <a:cs typeface="Calibri" pitchFamily="34" charset="0"/>
              </a:rPr>
              <a:t>The animation business was dominated for a long time by Disney but </a:t>
            </a:r>
            <a:r>
              <a:rPr lang="en-GB" sz="1800" dirty="0" smtClean="0">
                <a:latin typeface="Calibri" pitchFamily="34" charset="0"/>
                <a:cs typeface="Calibri" pitchFamily="34" charset="0"/>
              </a:rPr>
              <a:t>key figures in the world of animation have forced through changes in the business. </a:t>
            </a:r>
            <a:r>
              <a:rPr lang="en-GB" sz="1800" dirty="0" smtClean="0">
                <a:latin typeface="Calibri" pitchFamily="34" charset="0"/>
                <a:cs typeface="Calibri" pitchFamily="34" charset="0"/>
              </a:rPr>
              <a:t>There </a:t>
            </a:r>
            <a:r>
              <a:rPr lang="en-GB" sz="1800" dirty="0" smtClean="0">
                <a:latin typeface="Calibri" pitchFamily="34" charset="0"/>
                <a:cs typeface="Calibri" pitchFamily="34" charset="0"/>
              </a:rPr>
              <a:t>are several animators, the more well known of these include:</a:t>
            </a:r>
          </a:p>
          <a:p>
            <a:pPr>
              <a:buNone/>
            </a:pPr>
            <a:endParaRPr lang="en-GB" sz="1800" dirty="0" smtClean="0">
              <a:latin typeface="Calibri" pitchFamily="34" charset="0"/>
              <a:cs typeface="Calibri" pitchFamily="34" charset="0"/>
              <a:hlinkClick r:id="rId3" action="ppaction://hlinkfile" tooltip="Walt Disney"/>
            </a:endParaRPr>
          </a:p>
          <a:p>
            <a:pPr>
              <a:buNone/>
            </a:pPr>
            <a:endParaRPr lang="en-GB" sz="1800" dirty="0" smtClean="0">
              <a:latin typeface="Calibri" pitchFamily="34" charset="0"/>
              <a:cs typeface="Calibri" pitchFamily="34" charset="0"/>
              <a:hlinkClick r:id="rId3" action="ppaction://hlinkfile" tooltip="Walt Disney"/>
            </a:endParaRPr>
          </a:p>
          <a:p>
            <a:pPr>
              <a:buNone/>
            </a:pPr>
            <a:endParaRPr lang="en-GB" sz="1800" dirty="0" smtClean="0">
              <a:latin typeface="Calibri" pitchFamily="34" charset="0"/>
              <a:cs typeface="Calibri" pitchFamily="34" charset="0"/>
              <a:hlinkClick r:id="rId3" action="ppaction://hlinkfile" tooltip="Walt Disney"/>
            </a:endParaRPr>
          </a:p>
          <a:p>
            <a:pPr>
              <a:buNone/>
            </a:pPr>
            <a:endParaRPr lang="en-GB" sz="1800" dirty="0" smtClean="0">
              <a:latin typeface="Calibri" pitchFamily="34" charset="0"/>
              <a:cs typeface="Calibri" pitchFamily="34" charset="0"/>
              <a:hlinkClick r:id="rId3" action="ppaction://hlinkfile" tooltip="Walt Disney"/>
            </a:endParaRPr>
          </a:p>
          <a:p>
            <a:endParaRPr lang="en-GB" sz="1800" dirty="0" smtClean="0">
              <a:latin typeface="Calibri" pitchFamily="34" charset="0"/>
              <a:cs typeface="Calibri" pitchFamily="34" charset="0"/>
            </a:endParaRPr>
          </a:p>
          <a:p>
            <a:pPr marL="0" indent="0">
              <a:buNone/>
            </a:pPr>
            <a:endParaRPr lang="en-GB" sz="1800" b="1" i="1" dirty="0" smtClean="0">
              <a:latin typeface="Calibri" pitchFamily="34" charset="0"/>
              <a:cs typeface="Calibri" pitchFamily="34" charset="0"/>
            </a:endParaRPr>
          </a:p>
          <a:p>
            <a:pPr marL="0" lvl="1" indent="0">
              <a:spcBef>
                <a:spcPts val="400"/>
              </a:spcBef>
              <a:buSzPct val="68000"/>
              <a:buNone/>
            </a:pPr>
            <a:r>
              <a:rPr lang="en-GB" sz="1800" b="1" dirty="0" smtClean="0">
                <a:latin typeface="Calibri" pitchFamily="34" charset="0"/>
                <a:cs typeface="Calibri" pitchFamily="34" charset="0"/>
              </a:rPr>
              <a:t>P1.5 </a:t>
            </a:r>
            <a:r>
              <a:rPr lang="en-GB" sz="1800" b="1" dirty="0">
                <a:latin typeface="Calibri" pitchFamily="34" charset="0"/>
                <a:cs typeface="Calibri" pitchFamily="34" charset="0"/>
              </a:rPr>
              <a:t>– Task </a:t>
            </a:r>
            <a:r>
              <a:rPr lang="en-GB" sz="1800" b="1" dirty="0" smtClean="0">
                <a:latin typeface="Calibri" pitchFamily="34" charset="0"/>
                <a:cs typeface="Calibri" pitchFamily="34" charset="0"/>
              </a:rPr>
              <a:t>06 </a:t>
            </a:r>
            <a:r>
              <a:rPr lang="en-GB" sz="1800" b="1" dirty="0">
                <a:latin typeface="Calibri" pitchFamily="34" charset="0"/>
                <a:cs typeface="Calibri" pitchFamily="34" charset="0"/>
              </a:rPr>
              <a:t>-</a:t>
            </a:r>
            <a:r>
              <a:rPr lang="en-GB" sz="1800" dirty="0">
                <a:latin typeface="Calibri" pitchFamily="34" charset="0"/>
                <a:cs typeface="Calibri" pitchFamily="34" charset="0"/>
              </a:rPr>
              <a:t> Research and Discus </a:t>
            </a:r>
            <a:r>
              <a:rPr lang="en-GB" sz="1800" b="1" dirty="0">
                <a:latin typeface="Calibri" pitchFamily="34" charset="0"/>
                <a:cs typeface="Calibri" pitchFamily="34" charset="0"/>
              </a:rPr>
              <a:t>3</a:t>
            </a:r>
            <a:r>
              <a:rPr lang="en-GB" sz="1800" dirty="0">
                <a:latin typeface="Calibri" pitchFamily="34" charset="0"/>
                <a:cs typeface="Calibri" pitchFamily="34" charset="0"/>
              </a:rPr>
              <a:t> different animators and their creations exploring their talent set and route into the </a:t>
            </a:r>
            <a:r>
              <a:rPr lang="en-GB" sz="1800" dirty="0" smtClean="0">
                <a:latin typeface="Calibri" pitchFamily="34" charset="0"/>
                <a:cs typeface="Calibri" pitchFamily="34" charset="0"/>
              </a:rPr>
              <a:t>industry </a:t>
            </a:r>
            <a:r>
              <a:rPr lang="en-GB" sz="1800" dirty="0">
                <a:latin typeface="Calibri" pitchFamily="34" charset="0"/>
                <a:cs typeface="Calibri" pitchFamily="34" charset="0"/>
              </a:rPr>
              <a:t>using relevant examples.</a:t>
            </a:r>
          </a:p>
          <a:p>
            <a:pPr marL="273050" indent="-273050"/>
            <a:r>
              <a:rPr lang="en-GB" sz="1800" dirty="0" smtClean="0">
                <a:latin typeface="Calibri" pitchFamily="34" charset="0"/>
                <a:cs typeface="Calibri" pitchFamily="34" charset="0"/>
              </a:rPr>
              <a:t>You </a:t>
            </a:r>
            <a:r>
              <a:rPr lang="en-GB" sz="1800" dirty="0" smtClean="0">
                <a:latin typeface="Calibri" pitchFamily="34" charset="0"/>
                <a:cs typeface="Calibri" pitchFamily="34" charset="0"/>
              </a:rPr>
              <a:t>must evidence your research through screenshots </a:t>
            </a:r>
          </a:p>
          <a:p>
            <a:pPr marL="273050" indent="-273050"/>
            <a:r>
              <a:rPr lang="en-GB" sz="1800" dirty="0" smtClean="0">
                <a:latin typeface="Calibri" pitchFamily="34" charset="0"/>
                <a:cs typeface="Calibri" pitchFamily="34" charset="0"/>
              </a:rPr>
              <a:t>Comprehensive understanding of the animators within the </a:t>
            </a:r>
            <a:r>
              <a:rPr lang="en-GB" sz="1800" dirty="0" smtClean="0">
                <a:latin typeface="Calibri" pitchFamily="34" charset="0"/>
                <a:cs typeface="Calibri" pitchFamily="34" charset="0"/>
              </a:rPr>
              <a:t>industry</a:t>
            </a:r>
          </a:p>
          <a:p>
            <a:pPr marL="0" indent="0">
              <a:buNone/>
            </a:pPr>
            <a:r>
              <a:rPr lang="en-GB" sz="1800" b="1" dirty="0" smtClean="0">
                <a:latin typeface="Calibri" pitchFamily="34" charset="0"/>
                <a:cs typeface="Calibri" pitchFamily="34" charset="0"/>
              </a:rPr>
              <a:t>D1.1 – Task 07 - </a:t>
            </a:r>
            <a:r>
              <a:rPr lang="en-GB" sz="1800" dirty="0" smtClean="0">
                <a:solidFill>
                  <a:schemeClr val="dk1"/>
                </a:solidFill>
                <a:latin typeface="Calibri" pitchFamily="34" charset="0"/>
                <a:cs typeface="Calibri" pitchFamily="34" charset="0"/>
              </a:rPr>
              <a:t>Compare </a:t>
            </a:r>
            <a:r>
              <a:rPr lang="en-GB" sz="1800" dirty="0">
                <a:solidFill>
                  <a:schemeClr val="dk1"/>
                </a:solidFill>
                <a:latin typeface="Calibri" pitchFamily="34" charset="0"/>
                <a:cs typeface="Calibri" pitchFamily="34" charset="0"/>
              </a:rPr>
              <a:t>the different specialist techniques used by key animators when creating characters </a:t>
            </a:r>
            <a:endParaRPr lang="en-GB" sz="1800" dirty="0" smtClean="0">
              <a:solidFill>
                <a:schemeClr val="dk1"/>
              </a:solidFill>
              <a:latin typeface="Calibri" pitchFamily="34" charset="0"/>
              <a:cs typeface="Calibri" pitchFamily="34" charset="0"/>
            </a:endParaRPr>
          </a:p>
          <a:p>
            <a:pPr marL="0" indent="0">
              <a:buNone/>
            </a:pPr>
            <a:r>
              <a:rPr lang="en-GB" sz="1800" b="1" dirty="0" smtClean="0">
                <a:latin typeface="Calibri" pitchFamily="34" charset="0"/>
                <a:cs typeface="Calibri" pitchFamily="34" charset="0"/>
              </a:rPr>
              <a:t>D1.2 – Task 08 –</a:t>
            </a:r>
            <a:r>
              <a:rPr lang="en-GB" sz="1800" dirty="0" smtClean="0">
                <a:latin typeface="Calibri" pitchFamily="34" charset="0"/>
                <a:cs typeface="Calibri" pitchFamily="34" charset="0"/>
              </a:rPr>
              <a:t> Using these key </a:t>
            </a:r>
            <a:r>
              <a:rPr lang="en-GB" sz="1800" dirty="0">
                <a:latin typeface="Calibri" pitchFamily="34" charset="0"/>
                <a:cs typeface="Calibri" pitchFamily="34" charset="0"/>
              </a:rPr>
              <a:t>animators </a:t>
            </a:r>
            <a:r>
              <a:rPr lang="en-GB" sz="1800" dirty="0" smtClean="0">
                <a:latin typeface="Calibri" pitchFamily="34" charset="0"/>
                <a:cs typeface="Calibri" pitchFamily="34" charset="0"/>
              </a:rPr>
              <a:t>identified, through the </a:t>
            </a:r>
            <a:r>
              <a:rPr lang="en-GB" sz="1800" dirty="0">
                <a:latin typeface="Calibri" pitchFamily="34" charset="0"/>
                <a:cs typeface="Calibri" pitchFamily="34" charset="0"/>
              </a:rPr>
              <a:t>studios and the characters they have </a:t>
            </a:r>
            <a:r>
              <a:rPr lang="en-GB" sz="1800" dirty="0" smtClean="0">
                <a:latin typeface="Calibri" pitchFamily="34" charset="0"/>
                <a:cs typeface="Calibri" pitchFamily="34" charset="0"/>
              </a:rPr>
              <a:t>produced, compare </a:t>
            </a:r>
            <a:r>
              <a:rPr lang="en-GB" sz="1800" dirty="0">
                <a:latin typeface="Calibri" pitchFamily="34" charset="0"/>
                <a:cs typeface="Calibri" pitchFamily="34" charset="0"/>
              </a:rPr>
              <a:t>how these </a:t>
            </a:r>
            <a:r>
              <a:rPr lang="en-GB" sz="1800" dirty="0" smtClean="0">
                <a:latin typeface="Calibri" pitchFamily="34" charset="0"/>
                <a:cs typeface="Calibri" pitchFamily="34" charset="0"/>
              </a:rPr>
              <a:t>advances in specialist hardware and software techniques </a:t>
            </a:r>
            <a:r>
              <a:rPr lang="en-GB" sz="1800" dirty="0">
                <a:latin typeface="Calibri" pitchFamily="34" charset="0"/>
                <a:cs typeface="Calibri" pitchFamily="34" charset="0"/>
              </a:rPr>
              <a:t>have helped with the creation of characters.</a:t>
            </a:r>
            <a:endParaRPr lang="en-GB" sz="1800" dirty="0">
              <a:solidFill>
                <a:schemeClr val="dk1"/>
              </a:solidFill>
              <a:latin typeface="Calibri" pitchFamily="34" charset="0"/>
              <a:cs typeface="Calibri"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565782696"/>
              </p:ext>
            </p:extLst>
          </p:nvPr>
        </p:nvGraphicFramePr>
        <p:xfrm>
          <a:off x="251520" y="1700808"/>
          <a:ext cx="8616280" cy="1752600"/>
        </p:xfrm>
        <a:graphic>
          <a:graphicData uri="http://schemas.openxmlformats.org/drawingml/2006/table">
            <a:tbl>
              <a:tblPr firstRow="1" bandRow="1">
                <a:tableStyleId>{5C22544A-7EE6-4342-B048-85BDC9FD1C3A}</a:tableStyleId>
              </a:tblPr>
              <a:tblGrid>
                <a:gridCol w="2154070"/>
                <a:gridCol w="2154070"/>
                <a:gridCol w="2154070"/>
                <a:gridCol w="2154070"/>
              </a:tblGrid>
              <a:tr h="370840">
                <a:tc>
                  <a:txBody>
                    <a:bodyPr/>
                    <a:lstStyle/>
                    <a:p>
                      <a:pPr algn="ctr"/>
                      <a:r>
                        <a:rPr lang="en-GB" b="1" dirty="0" smtClean="0">
                          <a:solidFill>
                            <a:schemeClr val="tx1"/>
                          </a:solidFill>
                          <a:latin typeface="Calibri" pitchFamily="34" charset="0"/>
                          <a:cs typeface="Calibri" pitchFamily="34" charset="0"/>
                        </a:rPr>
                        <a:t>Walt Disney</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Matt Groening</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Terry Gilliam</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Ray </a:t>
                      </a:r>
                      <a:r>
                        <a:rPr lang="en-GB" b="1" dirty="0" err="1" smtClean="0">
                          <a:solidFill>
                            <a:schemeClr val="tx1"/>
                          </a:solidFill>
                          <a:latin typeface="Calibri" pitchFamily="34" charset="0"/>
                          <a:cs typeface="Calibri" pitchFamily="34" charset="0"/>
                        </a:rPr>
                        <a:t>Harryhausen</a:t>
                      </a:r>
                      <a:endParaRPr lang="en-GB" b="1" dirty="0">
                        <a:solidFill>
                          <a:schemeClr val="tx1"/>
                        </a:solidFill>
                        <a:latin typeface="Calibri" pitchFamily="34" charset="0"/>
                        <a:cs typeface="Calibri" pitchFamily="34" charset="0"/>
                      </a:endParaRPr>
                    </a:p>
                  </a:txBody>
                  <a:tcPr anchor="ctr"/>
                </a:tc>
              </a:tr>
              <a:tr h="370840">
                <a:tc>
                  <a:txBody>
                    <a:bodyPr/>
                    <a:lstStyle/>
                    <a:p>
                      <a:pPr algn="ctr"/>
                      <a:r>
                        <a:rPr lang="en-GB" b="1" dirty="0" smtClean="0">
                          <a:solidFill>
                            <a:schemeClr val="tx1"/>
                          </a:solidFill>
                          <a:latin typeface="Calibri" pitchFamily="34" charset="0"/>
                          <a:cs typeface="Calibri" pitchFamily="34" charset="0"/>
                        </a:rPr>
                        <a:t>John </a:t>
                      </a:r>
                      <a:r>
                        <a:rPr lang="en-GB" b="1" dirty="0" err="1" smtClean="0">
                          <a:solidFill>
                            <a:schemeClr val="tx1"/>
                          </a:solidFill>
                          <a:latin typeface="Calibri" pitchFamily="34" charset="0"/>
                          <a:cs typeface="Calibri" pitchFamily="34" charset="0"/>
                        </a:rPr>
                        <a:t>Lasseter</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Seth MacFarlane </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Nick Park</a:t>
                      </a:r>
                      <a:endParaRPr lang="en-GB" b="1" dirty="0">
                        <a:solidFill>
                          <a:schemeClr val="tx1"/>
                        </a:solidFill>
                        <a:latin typeface="Calibri" pitchFamily="34" charset="0"/>
                        <a:cs typeface="Calibri" pitchFamily="34" charset="0"/>
                      </a:endParaRPr>
                    </a:p>
                  </a:txBody>
                  <a:tcPr anchor="ctr"/>
                </a:tc>
                <a:tc>
                  <a:txBody>
                    <a:bodyPr/>
                    <a:lstStyle/>
                    <a:p>
                      <a:pPr algn="ctr"/>
                      <a:r>
                        <a:rPr lang="en-GB" b="1" dirty="0" smtClean="0">
                          <a:solidFill>
                            <a:schemeClr val="tx1"/>
                          </a:solidFill>
                          <a:latin typeface="Calibri" pitchFamily="34" charset="0"/>
                          <a:cs typeface="Calibri" pitchFamily="34" charset="0"/>
                        </a:rPr>
                        <a:t>Chuck Jones</a:t>
                      </a:r>
                      <a:endParaRPr lang="en-GB" b="1" dirty="0">
                        <a:solidFill>
                          <a:schemeClr val="tx1"/>
                        </a:solidFill>
                        <a:latin typeface="Calibri" pitchFamily="34" charset="0"/>
                        <a:cs typeface="Calibri" pitchFamily="34" charset="0"/>
                      </a:endParaRPr>
                    </a:p>
                  </a:txBody>
                  <a:tcPr anchor="ctr"/>
                </a:tc>
              </a:tr>
              <a:tr h="370840">
                <a:tc>
                  <a:txBody>
                    <a:bodyPr/>
                    <a:lstStyle/>
                    <a:p>
                      <a:pPr algn="ctr"/>
                      <a:r>
                        <a:rPr kumimoji="0" lang="en-GB" b="1" kern="1200" dirty="0" smtClean="0">
                          <a:solidFill>
                            <a:schemeClr val="tx1"/>
                          </a:solidFill>
                          <a:latin typeface="Calibri" pitchFamily="34" charset="0"/>
                          <a:ea typeface="+mn-ea"/>
                          <a:cs typeface="Calibri" pitchFamily="34" charset="0"/>
                        </a:rPr>
                        <a:t>William Hanna and Joseph </a:t>
                      </a:r>
                      <a:r>
                        <a:rPr kumimoji="0" lang="en-GB" b="1" kern="1200" dirty="0" err="1" smtClean="0">
                          <a:solidFill>
                            <a:schemeClr val="tx1"/>
                          </a:solidFill>
                          <a:latin typeface="Calibri" pitchFamily="34" charset="0"/>
                          <a:ea typeface="+mn-ea"/>
                          <a:cs typeface="Calibri" pitchFamily="34" charset="0"/>
                        </a:rPr>
                        <a:t>Barbera</a:t>
                      </a:r>
                      <a:r>
                        <a:rPr kumimoji="0" lang="en-GB" b="1" kern="1200" dirty="0" smtClean="0">
                          <a:solidFill>
                            <a:schemeClr val="tx1"/>
                          </a:solidFill>
                          <a:latin typeface="Calibri" pitchFamily="34" charset="0"/>
                          <a:ea typeface="+mn-ea"/>
                          <a:cs typeface="Calibri" pitchFamily="34" charset="0"/>
                        </a:rPr>
                        <a:t> </a:t>
                      </a:r>
                    </a:p>
                  </a:txBody>
                  <a:tcPr anchor="ctr"/>
                </a:tc>
                <a:tc>
                  <a:txBody>
                    <a:bodyPr/>
                    <a:lstStyle/>
                    <a:p>
                      <a:pPr algn="ctr"/>
                      <a:r>
                        <a:rPr kumimoji="0" lang="en-GB" b="1" kern="1200" dirty="0" smtClean="0">
                          <a:solidFill>
                            <a:schemeClr val="tx1"/>
                          </a:solidFill>
                          <a:latin typeface="Calibri" pitchFamily="34" charset="0"/>
                          <a:ea typeface="+mn-ea"/>
                          <a:cs typeface="Calibri" pitchFamily="34" charset="0"/>
                        </a:rPr>
                        <a:t>Trey Parker and Matt Stone </a:t>
                      </a:r>
                    </a:p>
                  </a:txBody>
                  <a:tcPr anchor="ctr"/>
                </a:tc>
                <a:tc>
                  <a:txBody>
                    <a:bodyPr/>
                    <a:lstStyle/>
                    <a:p>
                      <a:pPr algn="ctr"/>
                      <a:r>
                        <a:rPr kumimoji="0" lang="en-GB" b="1" kern="1200" dirty="0" smtClean="0">
                          <a:solidFill>
                            <a:schemeClr val="tx1"/>
                          </a:solidFill>
                          <a:latin typeface="Calibri" pitchFamily="34" charset="0"/>
                          <a:ea typeface="+mn-ea"/>
                          <a:cs typeface="Calibri" pitchFamily="34" charset="0"/>
                        </a:rPr>
                        <a:t>Katsuhiro </a:t>
                      </a:r>
                      <a:r>
                        <a:rPr kumimoji="0" lang="en-GB" b="1" kern="1200" dirty="0" err="1" smtClean="0">
                          <a:solidFill>
                            <a:schemeClr val="tx1"/>
                          </a:solidFill>
                          <a:latin typeface="Calibri" pitchFamily="34" charset="0"/>
                          <a:ea typeface="+mn-ea"/>
                          <a:cs typeface="Calibri" pitchFamily="34" charset="0"/>
                        </a:rPr>
                        <a:t>Otomo</a:t>
                      </a:r>
                      <a:endParaRPr kumimoji="0" lang="en-GB" b="1" kern="1200" dirty="0" smtClean="0">
                        <a:solidFill>
                          <a:schemeClr val="tx1"/>
                        </a:solidFill>
                        <a:latin typeface="Calibri" pitchFamily="34" charset="0"/>
                        <a:ea typeface="+mn-ea"/>
                        <a:cs typeface="Calibri" pitchFamily="34" charset="0"/>
                      </a:endParaRPr>
                    </a:p>
                  </a:txBody>
                  <a:tcPr anchor="ctr"/>
                </a:tc>
                <a:tc>
                  <a:txBody>
                    <a:bodyPr/>
                    <a:lstStyle/>
                    <a:p>
                      <a:pPr algn="ctr"/>
                      <a:r>
                        <a:rPr lang="en-GB" sz="1800" b="1" dirty="0" smtClean="0">
                          <a:latin typeface="Calibri" pitchFamily="34" charset="0"/>
                          <a:cs typeface="Calibri" pitchFamily="34" charset="0"/>
                        </a:rPr>
                        <a:t>Ed </a:t>
                      </a:r>
                      <a:r>
                        <a:rPr lang="en-GB" sz="1800" b="1" dirty="0" err="1" smtClean="0">
                          <a:latin typeface="Calibri" pitchFamily="34" charset="0"/>
                          <a:cs typeface="Calibri" pitchFamily="34" charset="0"/>
                        </a:rPr>
                        <a:t>Catmull</a:t>
                      </a:r>
                      <a:endParaRPr kumimoji="0" lang="en-GB" b="1" kern="1200" dirty="0" smtClean="0">
                        <a:solidFill>
                          <a:schemeClr val="tx1"/>
                        </a:solidFill>
                        <a:latin typeface="Calibri" pitchFamily="34" charset="0"/>
                        <a:ea typeface="+mn-ea"/>
                        <a:cs typeface="Calibri" pitchFamily="34" charset="0"/>
                      </a:endParaRPr>
                    </a:p>
                  </a:txBody>
                  <a:tcPr anchor="ctr"/>
                </a:tc>
              </a:tr>
              <a:tr h="370840">
                <a:tc grid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rPr>
                        <a:t>and many more: </a:t>
                      </a:r>
                      <a:r>
                        <a:rPr lang="en-GB" sz="1800" b="1" dirty="0" smtClean="0">
                          <a:solidFill>
                            <a:schemeClr val="tx1"/>
                          </a:solidFill>
                          <a:latin typeface="Calibri" pitchFamily="34" charset="0"/>
                          <a:cs typeface="Calibri" pitchFamily="34" charset="0"/>
                          <a:hlinkClick r:id="rId4"/>
                        </a:rPr>
                        <a:t>http://en.wikipedia.org/wiki/List_of_animators</a:t>
                      </a:r>
                      <a:r>
                        <a:rPr lang="en-GB" sz="1800" b="1" dirty="0" smtClean="0">
                          <a:solidFill>
                            <a:schemeClr val="tx1"/>
                          </a:solidFill>
                          <a:latin typeface="Calibri" pitchFamily="34" charset="0"/>
                          <a:cs typeface="Calibri" pitchFamily="34" charset="0"/>
                        </a:rPr>
                        <a:t> </a:t>
                      </a:r>
                    </a:p>
                  </a:txBody>
                  <a:tcPr anchor="ctr"/>
                </a:tc>
                <a:tc hMerge="1">
                  <a:txBody>
                    <a:bodyPr/>
                    <a:lstStyle/>
                    <a:p>
                      <a:pPr algn="ctr"/>
                      <a:endParaRPr lang="en-GB" b="1" dirty="0">
                        <a:solidFill>
                          <a:schemeClr val="tx1"/>
                        </a:solidFill>
                        <a:latin typeface="Calibri" pitchFamily="34" charset="0"/>
                        <a:cs typeface="Calibri" pitchFamily="34" charset="0"/>
                      </a:endParaRPr>
                    </a:p>
                  </a:txBody>
                  <a:tcPr anchor="ctr"/>
                </a:tc>
                <a:tc hMerge="1">
                  <a:txBody>
                    <a:bodyPr/>
                    <a:lstStyle/>
                    <a:p>
                      <a:pPr algn="ctr"/>
                      <a:endParaRPr lang="en-GB" b="1" dirty="0">
                        <a:solidFill>
                          <a:schemeClr val="tx1"/>
                        </a:solidFill>
                        <a:latin typeface="Calibri" pitchFamily="34" charset="0"/>
                        <a:cs typeface="Calibri" pitchFamily="34" charset="0"/>
                      </a:endParaRPr>
                    </a:p>
                  </a:txBody>
                  <a:tcPr anchor="ctr"/>
                </a:tc>
                <a:tc hMerge="1">
                  <a:txBody>
                    <a:bodyPr/>
                    <a:lstStyle/>
                    <a:p>
                      <a:pPr algn="ctr"/>
                      <a:endParaRPr lang="en-GB" b="1" dirty="0">
                        <a:solidFill>
                          <a:schemeClr val="tx1"/>
                        </a:solidFill>
                        <a:latin typeface="Calibri" pitchFamily="34" charset="0"/>
                        <a:cs typeface="Calibri" pitchFamily="34" charset="0"/>
                      </a:endParaRPr>
                    </a:p>
                  </a:txBody>
                  <a:tcPr anchor="ctr"/>
                </a:tc>
              </a:tr>
            </a:tbl>
          </a:graphicData>
        </a:graphic>
      </p:graphicFrame>
      <p:sp>
        <p:nvSpPr>
          <p:cNvPr id="20" name="Title 2"/>
          <p:cNvSpPr>
            <a:spLocks noGrp="1"/>
          </p:cNvSpPr>
          <p:nvPr>
            <p:ph type="title"/>
          </p:nvPr>
        </p:nvSpPr>
        <p:spPr>
          <a:xfrm>
            <a:off x="179512" y="116632"/>
            <a:ext cx="8784976" cy="576064"/>
          </a:xfrm>
        </p:spPr>
        <p:txBody>
          <a:bodyPr>
            <a:noAutofit/>
          </a:bodyPr>
          <a:lstStyle/>
          <a:p>
            <a:r>
              <a:rPr lang="en-GB" sz="2800" dirty="0" smtClean="0"/>
              <a:t>P1.5 </a:t>
            </a:r>
            <a:r>
              <a:rPr lang="en-GB" sz="2800" dirty="0" smtClean="0"/>
              <a:t>– </a:t>
            </a:r>
            <a:r>
              <a:rPr lang="en-GB" sz="2800" dirty="0" smtClean="0"/>
              <a:t>Animation Development – Key Animators</a:t>
            </a:r>
            <a:endParaRPr lang="en-GB" sz="2800" dirty="0"/>
          </a:p>
        </p:txBody>
      </p:sp>
    </p:spTree>
    <p:extLst>
      <p:ext uri="{BB962C8B-B14F-4D97-AF65-F5344CB8AC3E}">
        <p14:creationId xmlns:p14="http://schemas.microsoft.com/office/powerpoint/2010/main" val="4211797412"/>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6"/>
            <a:ext cx="8929718" cy="5472608"/>
          </a:xfrm>
        </p:spPr>
        <p:txBody>
          <a:bodyPr>
            <a:normAutofit/>
          </a:bodyPr>
          <a:lstStyle/>
          <a:p>
            <a:pPr marL="255588" indent="-255588"/>
            <a:r>
              <a:rPr lang="en-GB" sz="2000" dirty="0" smtClean="0">
                <a:latin typeface="Calibri" pitchFamily="34" charset="0"/>
                <a:cs typeface="Calibri" pitchFamily="34" charset="0"/>
                <a:hlinkClick r:id="rId3" action="ppaction://hlinkfile" tooltip="Walt Disney"/>
              </a:rPr>
              <a:t>Walt Disney</a:t>
            </a:r>
            <a:r>
              <a:rPr lang="en-GB" sz="2000" dirty="0" smtClean="0">
                <a:latin typeface="Calibri" pitchFamily="34" charset="0"/>
                <a:cs typeface="Calibri" pitchFamily="34" charset="0"/>
              </a:rPr>
              <a:t> - If you do not now who he is something is wrong!</a:t>
            </a:r>
            <a:endParaRPr lang="en-GB" sz="2000" dirty="0" smtClean="0">
              <a:latin typeface="Calibri" pitchFamily="34" charset="0"/>
              <a:cs typeface="Calibri" pitchFamily="34" charset="0"/>
              <a:hlinkClick r:id="rId4" action="ppaction://hlinkfile" tooltip="Matt Groening"/>
            </a:endParaRPr>
          </a:p>
          <a:p>
            <a:pPr marL="255588" indent="-255588"/>
            <a:r>
              <a:rPr lang="en-GB" sz="2000" dirty="0" smtClean="0">
                <a:latin typeface="Calibri" pitchFamily="34" charset="0"/>
                <a:cs typeface="Calibri" pitchFamily="34" charset="0"/>
                <a:hlinkClick r:id="rId4" action="ppaction://hlinkfile" tooltip="Matt Groening"/>
              </a:rPr>
              <a:t>Matt Groening</a:t>
            </a:r>
            <a:r>
              <a:rPr lang="en-GB" sz="2000" dirty="0" smtClean="0">
                <a:latin typeface="Calibri" pitchFamily="34" charset="0"/>
                <a:cs typeface="Calibri" pitchFamily="34" charset="0"/>
              </a:rPr>
              <a:t> - The </a:t>
            </a:r>
            <a:r>
              <a:rPr lang="en-GB" sz="2000" dirty="0" smtClean="0">
                <a:latin typeface="Calibri" pitchFamily="34" charset="0"/>
                <a:cs typeface="Calibri" pitchFamily="34" charset="0"/>
              </a:rPr>
              <a:t>Simpsons</a:t>
            </a:r>
            <a:r>
              <a:rPr lang="en-GB" sz="2000" dirty="0">
                <a:latin typeface="Calibri" pitchFamily="34" charset="0"/>
                <a:cs typeface="Calibri" pitchFamily="34" charset="0"/>
              </a:rPr>
              <a:t>.</a:t>
            </a:r>
            <a:endParaRPr lang="en-GB" sz="2000" dirty="0" smtClean="0">
              <a:latin typeface="Calibri" pitchFamily="34" charset="0"/>
              <a:cs typeface="Calibri" pitchFamily="34" charset="0"/>
            </a:endParaRPr>
          </a:p>
          <a:p>
            <a:pPr marL="255588" indent="-255588"/>
            <a:r>
              <a:rPr lang="en-GB" sz="2000" dirty="0" smtClean="0">
                <a:latin typeface="Calibri" pitchFamily="34" charset="0"/>
                <a:cs typeface="Calibri" pitchFamily="34" charset="0"/>
                <a:hlinkClick r:id="rId5" action="ppaction://hlinkfile" tooltip="Terry Gilliam"/>
              </a:rPr>
              <a:t>Terry Gilliam</a:t>
            </a:r>
            <a:r>
              <a:rPr lang="en-GB" sz="2000" dirty="0" smtClean="0">
                <a:latin typeface="Calibri" pitchFamily="34" charset="0"/>
                <a:cs typeface="Calibri" pitchFamily="34" charset="0"/>
              </a:rPr>
              <a:t> - Monty Python animator</a:t>
            </a:r>
          </a:p>
          <a:p>
            <a:pPr marL="255588" indent="-255588"/>
            <a:r>
              <a:rPr lang="en-GB" sz="2000" dirty="0" smtClean="0">
                <a:latin typeface="Calibri" pitchFamily="34" charset="0"/>
                <a:cs typeface="Calibri" pitchFamily="34" charset="0"/>
                <a:hlinkClick r:id="rId6" action="ppaction://hlinkfile" tooltip="Ray Harryhausen"/>
              </a:rPr>
              <a:t>Ray </a:t>
            </a:r>
            <a:r>
              <a:rPr lang="en-GB" sz="2000" dirty="0" err="1" smtClean="0">
                <a:latin typeface="Calibri" pitchFamily="34" charset="0"/>
                <a:cs typeface="Calibri" pitchFamily="34" charset="0"/>
                <a:hlinkClick r:id="rId6" action="ppaction://hlinkfile" tooltip="Ray Harryhausen"/>
              </a:rPr>
              <a:t>Harryhausen</a:t>
            </a:r>
            <a:r>
              <a:rPr lang="en-GB" sz="2000" dirty="0" smtClean="0">
                <a:latin typeface="Calibri" pitchFamily="34" charset="0"/>
                <a:cs typeface="Calibri" pitchFamily="34" charset="0"/>
              </a:rPr>
              <a:t> - Grand father of stop frame animation - Clash of the Titans, </a:t>
            </a:r>
            <a:r>
              <a:rPr lang="en-GB" sz="2000" dirty="0" smtClean="0">
                <a:latin typeface="Calibri" pitchFamily="34" charset="0"/>
                <a:cs typeface="Calibri" pitchFamily="34" charset="0"/>
              </a:rPr>
              <a:t>Voyage of Sinbad, Jason </a:t>
            </a:r>
            <a:r>
              <a:rPr lang="en-GB" sz="2000" dirty="0" smtClean="0">
                <a:latin typeface="Calibri" pitchFamily="34" charset="0"/>
                <a:cs typeface="Calibri" pitchFamily="34" charset="0"/>
              </a:rPr>
              <a:t>and the </a:t>
            </a:r>
            <a:r>
              <a:rPr lang="en-GB" sz="2000" dirty="0" smtClean="0">
                <a:latin typeface="Calibri" pitchFamily="34" charset="0"/>
                <a:cs typeface="Calibri" pitchFamily="34" charset="0"/>
              </a:rPr>
              <a:t>Argonauts.</a:t>
            </a:r>
            <a:endParaRPr lang="en-GB" sz="2000" dirty="0" smtClean="0">
              <a:latin typeface="Calibri" pitchFamily="34" charset="0"/>
              <a:cs typeface="Calibri" pitchFamily="34" charset="0"/>
            </a:endParaRPr>
          </a:p>
          <a:p>
            <a:pPr marL="255588" indent="-255588"/>
            <a:r>
              <a:rPr lang="en-GB" sz="2000" dirty="0" smtClean="0">
                <a:latin typeface="Calibri" pitchFamily="34" charset="0"/>
                <a:cs typeface="Calibri" pitchFamily="34" charset="0"/>
                <a:hlinkClick r:id="rId7" action="ppaction://hlinkfile" tooltip="John Lasseter"/>
              </a:rPr>
              <a:t>John </a:t>
            </a:r>
            <a:r>
              <a:rPr lang="en-GB" sz="2000" dirty="0" err="1" smtClean="0">
                <a:latin typeface="Calibri" pitchFamily="34" charset="0"/>
                <a:cs typeface="Calibri" pitchFamily="34" charset="0"/>
                <a:hlinkClick r:id="rId7" action="ppaction://hlinkfile" tooltip="John Lasseter"/>
              </a:rPr>
              <a:t>Lasseter</a:t>
            </a:r>
            <a:r>
              <a:rPr lang="en-GB" sz="2000" dirty="0" smtClean="0">
                <a:latin typeface="Calibri" pitchFamily="34" charset="0"/>
                <a:cs typeface="Calibri" pitchFamily="34" charset="0"/>
              </a:rPr>
              <a:t> - Pioneer of 3D CGI animation - Toy Story and many others</a:t>
            </a:r>
          </a:p>
          <a:p>
            <a:pPr marL="255588" indent="-255588"/>
            <a:r>
              <a:rPr lang="en-GB" sz="2000" dirty="0" smtClean="0">
                <a:latin typeface="Calibri" pitchFamily="34" charset="0"/>
                <a:cs typeface="Calibri" pitchFamily="34" charset="0"/>
                <a:hlinkClick r:id="rId8" action="ppaction://hlinkfile" tooltip="Seth MacFarlane"/>
              </a:rPr>
              <a:t>Seth MacFarlane</a:t>
            </a:r>
            <a:r>
              <a:rPr lang="en-GB" sz="2000" dirty="0" smtClean="0">
                <a:latin typeface="Calibri" pitchFamily="34" charset="0"/>
                <a:cs typeface="Calibri" pitchFamily="34" charset="0"/>
              </a:rPr>
              <a:t> - Family </a:t>
            </a:r>
            <a:r>
              <a:rPr lang="en-GB" sz="2000" dirty="0" smtClean="0">
                <a:latin typeface="Calibri" pitchFamily="34" charset="0"/>
                <a:cs typeface="Calibri" pitchFamily="34" charset="0"/>
              </a:rPr>
              <a:t>Guy, American Dad.</a:t>
            </a:r>
            <a:endParaRPr lang="en-GB" sz="2000" dirty="0" smtClean="0">
              <a:latin typeface="Calibri" pitchFamily="34" charset="0"/>
              <a:cs typeface="Calibri" pitchFamily="34" charset="0"/>
            </a:endParaRPr>
          </a:p>
          <a:p>
            <a:pPr marL="255588" indent="-255588"/>
            <a:r>
              <a:rPr lang="en-GB" sz="2000" dirty="0" smtClean="0">
                <a:latin typeface="Calibri" pitchFamily="34" charset="0"/>
                <a:cs typeface="Calibri" pitchFamily="34" charset="0"/>
                <a:hlinkClick r:id="rId9" action="ppaction://hlinkfile" tooltip="Nick Park"/>
              </a:rPr>
              <a:t>Nick Park</a:t>
            </a:r>
            <a:r>
              <a:rPr lang="en-GB" sz="2000" dirty="0" smtClean="0">
                <a:latin typeface="Calibri" pitchFamily="34" charset="0"/>
                <a:cs typeface="Calibri" pitchFamily="34" charset="0"/>
              </a:rPr>
              <a:t> - Wallace and </a:t>
            </a:r>
            <a:r>
              <a:rPr lang="en-GB" sz="2000" dirty="0" err="1" smtClean="0">
                <a:latin typeface="Calibri" pitchFamily="34" charset="0"/>
                <a:cs typeface="Calibri" pitchFamily="34" charset="0"/>
              </a:rPr>
              <a:t>Gromit</a:t>
            </a:r>
            <a:r>
              <a:rPr lang="en-GB" sz="2000" dirty="0" smtClean="0">
                <a:latin typeface="Calibri" pitchFamily="34" charset="0"/>
                <a:cs typeface="Calibri" pitchFamily="34" charset="0"/>
              </a:rPr>
              <a:t>, Creature Comfort, Pirates, Chicken Run.</a:t>
            </a:r>
            <a:endParaRPr lang="en-GB" sz="2000" dirty="0" smtClean="0">
              <a:latin typeface="Calibri" pitchFamily="34" charset="0"/>
              <a:cs typeface="Calibri" pitchFamily="34" charset="0"/>
            </a:endParaRPr>
          </a:p>
          <a:p>
            <a:pPr marL="255588" indent="-255588"/>
            <a:r>
              <a:rPr lang="en-GB" sz="2000" dirty="0" smtClean="0">
                <a:latin typeface="Calibri" pitchFamily="34" charset="0"/>
                <a:cs typeface="Calibri" pitchFamily="34" charset="0"/>
                <a:hlinkClick r:id="rId10" action="ppaction://hlinkfile" tooltip="Chuck Jones"/>
              </a:rPr>
              <a:t>Chuck Jones</a:t>
            </a:r>
            <a:r>
              <a:rPr lang="en-GB" sz="2000" dirty="0" smtClean="0">
                <a:latin typeface="Calibri" pitchFamily="34" charset="0"/>
                <a:cs typeface="Calibri" pitchFamily="34" charset="0"/>
              </a:rPr>
              <a:t> - Looney Tunes - Daffy Duck, Bugs Bunny, Road Runner </a:t>
            </a:r>
            <a:r>
              <a:rPr lang="en-GB" sz="2000" dirty="0" smtClean="0">
                <a:latin typeface="Calibri" pitchFamily="34" charset="0"/>
                <a:cs typeface="Calibri" pitchFamily="34" charset="0"/>
              </a:rPr>
              <a:t>etc.</a:t>
            </a:r>
            <a:endParaRPr lang="en-GB" sz="2000" dirty="0" smtClean="0">
              <a:latin typeface="Calibri" pitchFamily="34" charset="0"/>
              <a:cs typeface="Calibri" pitchFamily="34" charset="0"/>
            </a:endParaRPr>
          </a:p>
          <a:p>
            <a:pPr marL="255588" indent="-255588"/>
            <a:r>
              <a:rPr lang="en-GB" sz="2000" dirty="0" smtClean="0">
                <a:latin typeface="Calibri" pitchFamily="34" charset="0"/>
                <a:cs typeface="Calibri" pitchFamily="34" charset="0"/>
                <a:hlinkClick r:id="rId11" action="ppaction://hlinkfile" tooltip="William Hanna"/>
              </a:rPr>
              <a:t>William Hanna</a:t>
            </a:r>
            <a:r>
              <a:rPr lang="en-GB" sz="2000" dirty="0" smtClean="0">
                <a:latin typeface="Calibri" pitchFamily="34" charset="0"/>
                <a:cs typeface="Calibri" pitchFamily="34" charset="0"/>
              </a:rPr>
              <a:t> and </a:t>
            </a:r>
            <a:r>
              <a:rPr lang="en-GB" sz="2000" dirty="0" smtClean="0">
                <a:latin typeface="Calibri" pitchFamily="34" charset="0"/>
                <a:cs typeface="Calibri" pitchFamily="34" charset="0"/>
                <a:hlinkClick r:id="rId12" action="ppaction://hlinkfile" tooltip="Joseph Barbera"/>
              </a:rPr>
              <a:t>Joseph </a:t>
            </a:r>
            <a:r>
              <a:rPr lang="en-GB" sz="2000" dirty="0" err="1" smtClean="0">
                <a:latin typeface="Calibri" pitchFamily="34" charset="0"/>
                <a:cs typeface="Calibri" pitchFamily="34" charset="0"/>
                <a:hlinkClick r:id="rId12" action="ppaction://hlinkfile" tooltip="Joseph Barbera"/>
              </a:rPr>
              <a:t>Barbera</a:t>
            </a:r>
            <a:r>
              <a:rPr lang="en-GB" sz="2000" dirty="0" smtClean="0">
                <a:latin typeface="Calibri" pitchFamily="34" charset="0"/>
                <a:cs typeface="Calibri" pitchFamily="34" charset="0"/>
              </a:rPr>
              <a:t> - Scooby Doo, Flintstones, The Smurfs, etc</a:t>
            </a:r>
            <a:r>
              <a:rPr lang="en-GB" sz="2000" dirty="0" smtClean="0">
                <a:latin typeface="Calibri" pitchFamily="34" charset="0"/>
                <a:cs typeface="Calibri" pitchFamily="34" charset="0"/>
              </a:rPr>
              <a:t>.</a:t>
            </a:r>
            <a:endParaRPr lang="en-GB" sz="2000" dirty="0" smtClean="0">
              <a:latin typeface="Calibri" pitchFamily="34" charset="0"/>
              <a:cs typeface="Calibri" pitchFamily="34" charset="0"/>
            </a:endParaRPr>
          </a:p>
          <a:p>
            <a:pPr marL="255588" indent="-255588"/>
            <a:r>
              <a:rPr lang="en-GB" sz="2000" dirty="0" smtClean="0">
                <a:latin typeface="Calibri" pitchFamily="34" charset="0"/>
                <a:cs typeface="Calibri" pitchFamily="34" charset="0"/>
                <a:hlinkClick r:id="rId13"/>
              </a:rPr>
              <a:t>Trey Parker </a:t>
            </a:r>
            <a:r>
              <a:rPr lang="en-GB" sz="2000" dirty="0" smtClean="0">
                <a:latin typeface="Calibri" pitchFamily="34" charset="0"/>
                <a:cs typeface="Calibri" pitchFamily="34" charset="0"/>
              </a:rPr>
              <a:t>and </a:t>
            </a:r>
            <a:r>
              <a:rPr lang="en-GB" sz="2000" dirty="0" smtClean="0">
                <a:latin typeface="Calibri" pitchFamily="34" charset="0"/>
                <a:cs typeface="Calibri" pitchFamily="34" charset="0"/>
                <a:hlinkClick r:id="rId14"/>
              </a:rPr>
              <a:t>Matt Stone </a:t>
            </a:r>
            <a:r>
              <a:rPr lang="en-GB" sz="2000" dirty="0" smtClean="0">
                <a:latin typeface="Calibri" pitchFamily="34" charset="0"/>
                <a:cs typeface="Calibri" pitchFamily="34" charset="0"/>
              </a:rPr>
              <a:t>- South Park</a:t>
            </a:r>
          </a:p>
          <a:p>
            <a:pPr marL="255588" indent="-255588"/>
            <a:r>
              <a:rPr lang="en-GB" sz="2000" dirty="0" smtClean="0">
                <a:latin typeface="Calibri" pitchFamily="34" charset="0"/>
                <a:cs typeface="Calibri" pitchFamily="34" charset="0"/>
                <a:hlinkClick r:id="rId15" action="ppaction://hlinkfile" tooltip="Katsuhiro Otomo"/>
              </a:rPr>
              <a:t>Katsuhiro </a:t>
            </a:r>
            <a:r>
              <a:rPr lang="en-GB" sz="2000" dirty="0" err="1" smtClean="0">
                <a:latin typeface="Calibri" pitchFamily="34" charset="0"/>
                <a:cs typeface="Calibri" pitchFamily="34" charset="0"/>
                <a:hlinkClick r:id="rId15" action="ppaction://hlinkfile" tooltip="Katsuhiro Otomo"/>
              </a:rPr>
              <a:t>Otomo</a:t>
            </a:r>
            <a:r>
              <a:rPr lang="en-GB" sz="2000" dirty="0" smtClean="0">
                <a:latin typeface="Calibri" pitchFamily="34" charset="0"/>
                <a:cs typeface="Calibri" pitchFamily="34" charset="0"/>
              </a:rPr>
              <a:t> - Responsible for Akira - a fantastic and influential cyberpunk  </a:t>
            </a:r>
            <a:r>
              <a:rPr lang="en-GB" sz="2000" dirty="0" smtClean="0">
                <a:latin typeface="Calibri" pitchFamily="34" charset="0"/>
                <a:cs typeface="Calibri" pitchFamily="34" charset="0"/>
              </a:rPr>
              <a:t>animation</a:t>
            </a:r>
          </a:p>
          <a:p>
            <a:pPr marL="255588" indent="-255588"/>
            <a:r>
              <a:rPr lang="en-GB" sz="2000" dirty="0" smtClean="0">
                <a:latin typeface="Calibri" pitchFamily="34" charset="0"/>
                <a:cs typeface="Calibri" pitchFamily="34" charset="0"/>
                <a:hlinkClick r:id="rId16"/>
              </a:rPr>
              <a:t>Ed </a:t>
            </a:r>
            <a:r>
              <a:rPr lang="en-GB" sz="2000" dirty="0" err="1" smtClean="0">
                <a:latin typeface="Calibri" pitchFamily="34" charset="0"/>
                <a:cs typeface="Calibri" pitchFamily="34" charset="0"/>
                <a:hlinkClick r:id="rId16"/>
              </a:rPr>
              <a:t>Catmull</a:t>
            </a:r>
            <a:r>
              <a:rPr lang="en-GB" sz="2000" dirty="0" smtClean="0">
                <a:latin typeface="Calibri" pitchFamily="34" charset="0"/>
                <a:cs typeface="Calibri" pitchFamily="34" charset="0"/>
                <a:hlinkClick r:id="rId16"/>
              </a:rPr>
              <a:t> </a:t>
            </a:r>
            <a:r>
              <a:rPr lang="en-GB" sz="2000" dirty="0" smtClean="0">
                <a:latin typeface="Calibri" pitchFamily="34" charset="0"/>
                <a:cs typeface="Calibri" pitchFamily="34" charset="0"/>
              </a:rPr>
              <a:t>- </a:t>
            </a:r>
            <a:endParaRPr lang="en-GB" sz="2000" dirty="0" smtClean="0">
              <a:latin typeface="Calibri" pitchFamily="34" charset="0"/>
              <a:cs typeface="Calibri" pitchFamily="34" charset="0"/>
            </a:endParaRPr>
          </a:p>
          <a:p>
            <a:pPr marL="255588" indent="-255588"/>
            <a:r>
              <a:rPr lang="en-GB" sz="2000" dirty="0" smtClean="0">
                <a:latin typeface="Calibri" pitchFamily="34" charset="0"/>
                <a:cs typeface="Calibri" pitchFamily="34" charset="0"/>
                <a:hlinkClick r:id="rId17" action="ppaction://hlinkfile" tooltip="Takeshi Honda (animator)"/>
              </a:rPr>
              <a:t>Takeshi </a:t>
            </a:r>
            <a:r>
              <a:rPr lang="en-GB" sz="2000" dirty="0" smtClean="0">
                <a:latin typeface="Calibri" pitchFamily="34" charset="0"/>
                <a:cs typeface="Calibri" pitchFamily="34" charset="0"/>
                <a:hlinkClick r:id="rId17" action="ppaction://hlinkfile" tooltip="Takeshi Honda (animator)"/>
              </a:rPr>
              <a:t>Honda</a:t>
            </a:r>
            <a:r>
              <a:rPr lang="en-GB" sz="2000" dirty="0" smtClean="0">
                <a:latin typeface="Calibri" pitchFamily="34" charset="0"/>
                <a:cs typeface="Calibri" pitchFamily="34" charset="0"/>
              </a:rPr>
              <a:t> - a Japanese animator</a:t>
            </a:r>
          </a:p>
        </p:txBody>
      </p:sp>
      <p:sp>
        <p:nvSpPr>
          <p:cNvPr id="18" name="Title 2"/>
          <p:cNvSpPr>
            <a:spLocks noGrp="1"/>
          </p:cNvSpPr>
          <p:nvPr>
            <p:ph type="title"/>
          </p:nvPr>
        </p:nvSpPr>
        <p:spPr>
          <a:xfrm>
            <a:off x="179512" y="116632"/>
            <a:ext cx="8784976" cy="576064"/>
          </a:xfrm>
        </p:spPr>
        <p:txBody>
          <a:bodyPr>
            <a:noAutofit/>
          </a:bodyPr>
          <a:lstStyle/>
          <a:p>
            <a:r>
              <a:rPr lang="en-GB" sz="2800" dirty="0" smtClean="0"/>
              <a:t>P1.5 </a:t>
            </a:r>
            <a:r>
              <a:rPr lang="en-GB" sz="2800" dirty="0" smtClean="0"/>
              <a:t>– </a:t>
            </a:r>
            <a:r>
              <a:rPr lang="en-GB" sz="2800" dirty="0" smtClean="0"/>
              <a:t>Animation Development – Key Animators</a:t>
            </a:r>
            <a:endParaRPr lang="en-GB" sz="2800" dirty="0"/>
          </a:p>
        </p:txBody>
      </p:sp>
    </p:spTree>
    <p:extLst>
      <p:ext uri="{BB962C8B-B14F-4D97-AF65-F5344CB8AC3E}">
        <p14:creationId xmlns:p14="http://schemas.microsoft.com/office/powerpoint/2010/main" val="295886070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84976" cy="5832648"/>
          </a:xfrm>
        </p:spPr>
        <p:txBody>
          <a:bodyPr>
            <a:noAutofit/>
          </a:bodyPr>
          <a:lstStyle/>
          <a:p>
            <a:pPr marL="255588" indent="-255588"/>
            <a:r>
              <a:rPr lang="en-GB" sz="1560" b="1" dirty="0" smtClean="0">
                <a:latin typeface="Calibri" pitchFamily="34" charset="0"/>
                <a:cs typeface="Calibri" pitchFamily="34" charset="0"/>
              </a:rPr>
              <a:t>Section One</a:t>
            </a:r>
            <a:r>
              <a:rPr lang="en-GB" sz="1560" dirty="0" smtClean="0">
                <a:latin typeface="Calibri" pitchFamily="34" charset="0"/>
                <a:cs typeface="Calibri" pitchFamily="34" charset="0"/>
              </a:rPr>
              <a:t> </a:t>
            </a:r>
            <a:r>
              <a:rPr lang="en-GB" sz="1560" dirty="0" smtClean="0">
                <a:latin typeface="Calibri" pitchFamily="34" charset="0"/>
                <a:cs typeface="Calibri" pitchFamily="34" charset="0"/>
              </a:rPr>
              <a:t>– Focusing on an animator from the list, research and identify the following: (use screenshots/images where required)</a:t>
            </a:r>
          </a:p>
          <a:p>
            <a:pPr marL="455613" lvl="1"/>
            <a:r>
              <a:rPr lang="en-GB" sz="1560" dirty="0" smtClean="0">
                <a:latin typeface="Calibri" pitchFamily="34" charset="0"/>
                <a:cs typeface="Calibri" pitchFamily="34" charset="0"/>
              </a:rPr>
              <a:t>Who they are, career biography from university to current/last job </a:t>
            </a:r>
          </a:p>
          <a:p>
            <a:pPr marL="455613" lvl="1"/>
            <a:r>
              <a:rPr lang="en-GB" sz="1560" dirty="0" smtClean="0">
                <a:latin typeface="Calibri" pitchFamily="34" charset="0"/>
                <a:cs typeface="Calibri" pitchFamily="34" charset="0"/>
              </a:rPr>
              <a:t>Discuss their pathway into the animation industry - How did they get there</a:t>
            </a:r>
          </a:p>
          <a:p>
            <a:pPr marL="455613" lvl="1"/>
            <a:r>
              <a:rPr lang="en-GB" sz="1560" dirty="0" smtClean="0">
                <a:latin typeface="Calibri" pitchFamily="34" charset="0"/>
                <a:cs typeface="Calibri" pitchFamily="34" charset="0"/>
              </a:rPr>
              <a:t>Films/Animations they have done in the past</a:t>
            </a:r>
          </a:p>
          <a:p>
            <a:pPr marL="455613" lvl="1"/>
            <a:r>
              <a:rPr lang="en-GB" sz="1560" dirty="0" smtClean="0">
                <a:latin typeface="Calibri" pitchFamily="34" charset="0"/>
                <a:cs typeface="Calibri" pitchFamily="34" charset="0"/>
              </a:rPr>
              <a:t>More recent films/animation projects and their popularity</a:t>
            </a:r>
          </a:p>
          <a:p>
            <a:pPr marL="255588" indent="-255588"/>
            <a:r>
              <a:rPr lang="en-GB" sz="1560" b="1" dirty="0">
                <a:latin typeface="Calibri" pitchFamily="34" charset="0"/>
                <a:cs typeface="Calibri" pitchFamily="34" charset="0"/>
              </a:rPr>
              <a:t>Section Two </a:t>
            </a:r>
            <a:r>
              <a:rPr lang="en-GB" sz="1560" b="1" dirty="0" smtClean="0">
                <a:latin typeface="Calibri" pitchFamily="34" charset="0"/>
                <a:cs typeface="Calibri" pitchFamily="34" charset="0"/>
              </a:rPr>
              <a:t>–</a:t>
            </a:r>
            <a:r>
              <a:rPr lang="en-GB" sz="1560" dirty="0" smtClean="0">
                <a:latin typeface="Calibri" pitchFamily="34" charset="0"/>
                <a:cs typeface="Calibri" pitchFamily="34" charset="0"/>
              </a:rPr>
              <a:t> Focusing on the animator, research and identify the type of animation they use</a:t>
            </a:r>
          </a:p>
          <a:p>
            <a:pPr marL="455613" lvl="1"/>
            <a:r>
              <a:rPr lang="en-GB" sz="1560" dirty="0" smtClean="0">
                <a:latin typeface="Calibri" pitchFamily="34" charset="0"/>
                <a:cs typeface="Calibri" pitchFamily="34" charset="0"/>
              </a:rPr>
              <a:t>Style/Genre, Characters and Animation methods used with examples</a:t>
            </a:r>
          </a:p>
          <a:p>
            <a:pPr marL="255588" indent="-255588"/>
            <a:r>
              <a:rPr lang="en-GB" sz="1560" b="1" dirty="0">
                <a:latin typeface="Calibri" pitchFamily="34" charset="0"/>
                <a:cs typeface="Calibri" pitchFamily="34" charset="0"/>
              </a:rPr>
              <a:t>Section Three</a:t>
            </a:r>
            <a:r>
              <a:rPr lang="en-GB" sz="1560" dirty="0" smtClean="0">
                <a:latin typeface="Calibri" pitchFamily="34" charset="0"/>
                <a:cs typeface="Calibri" pitchFamily="34" charset="0"/>
              </a:rPr>
              <a:t> </a:t>
            </a:r>
            <a:r>
              <a:rPr lang="en-GB" sz="1560" dirty="0" smtClean="0">
                <a:latin typeface="Calibri" pitchFamily="34" charset="0"/>
                <a:cs typeface="Calibri" pitchFamily="34" charset="0"/>
              </a:rPr>
              <a:t>– Identify and Explain who their </a:t>
            </a:r>
            <a:r>
              <a:rPr lang="en-GB" sz="1560" b="1" dirty="0" smtClean="0">
                <a:latin typeface="Calibri" pitchFamily="34" charset="0"/>
                <a:cs typeface="Calibri" pitchFamily="34" charset="0"/>
              </a:rPr>
              <a:t>popular characters</a:t>
            </a:r>
            <a:r>
              <a:rPr lang="en-GB" sz="1560" dirty="0" smtClean="0">
                <a:latin typeface="Calibri" pitchFamily="34" charset="0"/>
                <a:cs typeface="Calibri" pitchFamily="34" charset="0"/>
              </a:rPr>
              <a:t> are and what makes them so famous? </a:t>
            </a:r>
          </a:p>
          <a:p>
            <a:pPr marL="455613" lvl="1"/>
            <a:r>
              <a:rPr lang="en-GB" sz="1560" dirty="0" smtClean="0">
                <a:latin typeface="Calibri" pitchFamily="34" charset="0"/>
                <a:cs typeface="Calibri" pitchFamily="34" charset="0"/>
              </a:rPr>
              <a:t>Give their characters a history - what movies/television series, how long did they run for, what did they lead to</a:t>
            </a:r>
          </a:p>
          <a:p>
            <a:pPr marL="255588" indent="-255588"/>
            <a:r>
              <a:rPr lang="en-GB" sz="1560" b="1" dirty="0">
                <a:latin typeface="Calibri" pitchFamily="34" charset="0"/>
                <a:cs typeface="Calibri" pitchFamily="34" charset="0"/>
              </a:rPr>
              <a:t>Section Four </a:t>
            </a:r>
            <a:r>
              <a:rPr lang="en-GB" sz="1560" b="1" dirty="0" smtClean="0">
                <a:latin typeface="Calibri" pitchFamily="34" charset="0"/>
                <a:cs typeface="Calibri" pitchFamily="34" charset="0"/>
              </a:rPr>
              <a:t>– Distinction D1.1 – </a:t>
            </a:r>
            <a:r>
              <a:rPr lang="en-GB" sz="1560" dirty="0" smtClean="0">
                <a:latin typeface="Calibri" pitchFamily="34" charset="0"/>
                <a:cs typeface="Calibri" pitchFamily="34" charset="0"/>
              </a:rPr>
              <a:t>Based on the characters produced by the animator, </a:t>
            </a:r>
            <a:r>
              <a:rPr lang="en-GB" sz="1560" dirty="0" smtClean="0">
                <a:latin typeface="Calibri" pitchFamily="34" charset="0"/>
                <a:cs typeface="Calibri" pitchFamily="34" charset="0"/>
              </a:rPr>
              <a:t>compare </a:t>
            </a:r>
            <a:r>
              <a:rPr lang="en-GB" sz="1560" dirty="0" smtClean="0">
                <a:latin typeface="Calibri" pitchFamily="34" charset="0"/>
                <a:cs typeface="Calibri" pitchFamily="34" charset="0"/>
              </a:rPr>
              <a:t>how the characters link to other characters </a:t>
            </a:r>
            <a:r>
              <a:rPr lang="en-GB" sz="1560" dirty="0" smtClean="0">
                <a:latin typeface="Calibri" pitchFamily="34" charset="0"/>
                <a:cs typeface="Calibri" pitchFamily="34" charset="0"/>
              </a:rPr>
              <a:t>created by other animators</a:t>
            </a:r>
            <a:endParaRPr lang="en-GB" sz="1560" dirty="0" smtClean="0">
              <a:latin typeface="Calibri" pitchFamily="34" charset="0"/>
              <a:cs typeface="Calibri" pitchFamily="34" charset="0"/>
            </a:endParaRPr>
          </a:p>
          <a:p>
            <a:pPr marL="455613" lvl="1"/>
            <a:r>
              <a:rPr lang="en-GB" sz="1560" dirty="0" smtClean="0">
                <a:latin typeface="Calibri" pitchFamily="34" charset="0"/>
                <a:cs typeface="Calibri" pitchFamily="34" charset="0"/>
              </a:rPr>
              <a:t>Show how the animators became the studio by comparing box office versus other things that same studio </a:t>
            </a:r>
            <a:r>
              <a:rPr lang="en-GB" sz="1560" dirty="0" smtClean="0">
                <a:latin typeface="Calibri" pitchFamily="34" charset="0"/>
                <a:cs typeface="Calibri" pitchFamily="34" charset="0"/>
              </a:rPr>
              <a:t>made</a:t>
            </a:r>
          </a:p>
          <a:p>
            <a:pPr marL="455613" lvl="1"/>
            <a:r>
              <a:rPr lang="en-GB" sz="1560" dirty="0" smtClean="0">
                <a:latin typeface="Calibri" pitchFamily="34" charset="0"/>
                <a:cs typeface="Calibri" pitchFamily="34" charset="0"/>
              </a:rPr>
              <a:t>Show other animators work in comparison and style.</a:t>
            </a:r>
            <a:endParaRPr lang="en-GB" sz="1560" dirty="0" smtClean="0">
              <a:latin typeface="Calibri" pitchFamily="34" charset="0"/>
              <a:cs typeface="Calibri" pitchFamily="34" charset="0"/>
            </a:endParaRPr>
          </a:p>
          <a:p>
            <a:pPr marL="255588" indent="-255588"/>
            <a:r>
              <a:rPr lang="en-GB" sz="1560" b="1" dirty="0">
                <a:latin typeface="Calibri" pitchFamily="34" charset="0"/>
                <a:cs typeface="Calibri" pitchFamily="34" charset="0"/>
              </a:rPr>
              <a:t>Section Five </a:t>
            </a:r>
            <a:r>
              <a:rPr lang="en-GB" sz="1560" b="1" dirty="0" smtClean="0">
                <a:latin typeface="Calibri" pitchFamily="34" charset="0"/>
                <a:cs typeface="Calibri" pitchFamily="34" charset="0"/>
              </a:rPr>
              <a:t>- Distinction </a:t>
            </a:r>
            <a:r>
              <a:rPr lang="en-GB" sz="1560" b="1" dirty="0" smtClean="0">
                <a:latin typeface="Calibri" pitchFamily="34" charset="0"/>
                <a:cs typeface="Calibri" pitchFamily="34" charset="0"/>
              </a:rPr>
              <a:t>D1.2 –</a:t>
            </a:r>
            <a:r>
              <a:rPr lang="en-GB" sz="1560" dirty="0" smtClean="0">
                <a:latin typeface="Calibri" pitchFamily="34" charset="0"/>
                <a:cs typeface="Calibri" pitchFamily="34" charset="0"/>
              </a:rPr>
              <a:t> Discuss how the changes in the business, in developments in CGI etc. have influenced their creations. For most of these animators, they have built up to movie releases, compare the TV stuff to the quality and technique of the Movie stuff.</a:t>
            </a:r>
            <a:endParaRPr lang="en-GB" sz="1560" dirty="0" smtClean="0">
              <a:latin typeface="Calibri" pitchFamily="34" charset="0"/>
              <a:cs typeface="Calibri" pitchFamily="34" charset="0"/>
            </a:endParaRPr>
          </a:p>
          <a:p>
            <a:pPr marL="455613" lvl="1"/>
            <a:r>
              <a:rPr lang="en-GB" sz="1560" dirty="0" smtClean="0">
                <a:latin typeface="Calibri" pitchFamily="34" charset="0"/>
                <a:cs typeface="Calibri" pitchFamily="34" charset="0"/>
              </a:rPr>
              <a:t>Include a table of references as evidence of the research</a:t>
            </a:r>
            <a:endParaRPr lang="en-GB" sz="1560" dirty="0">
              <a:latin typeface="Calibri" pitchFamily="34" charset="0"/>
              <a:cs typeface="Calibri" pitchFamily="34" charset="0"/>
            </a:endParaRPr>
          </a:p>
        </p:txBody>
      </p:sp>
      <p:sp>
        <p:nvSpPr>
          <p:cNvPr id="3" name="Title 2"/>
          <p:cNvSpPr>
            <a:spLocks noGrp="1"/>
          </p:cNvSpPr>
          <p:nvPr>
            <p:ph type="title"/>
          </p:nvPr>
        </p:nvSpPr>
        <p:spPr>
          <a:xfrm>
            <a:off x="230832" y="116632"/>
            <a:ext cx="8733656" cy="576064"/>
          </a:xfrm>
        </p:spPr>
        <p:txBody>
          <a:bodyPr>
            <a:normAutofit fontScale="90000"/>
          </a:bodyPr>
          <a:lstStyle/>
          <a:p>
            <a:r>
              <a:rPr lang="en-GB" dirty="0" smtClean="0"/>
              <a:t>Task </a:t>
            </a:r>
            <a:r>
              <a:rPr lang="en-GB" dirty="0" smtClean="0"/>
              <a:t>06-08 </a:t>
            </a:r>
            <a:r>
              <a:rPr lang="en-GB" dirty="0" smtClean="0"/>
              <a:t>- Expectations</a:t>
            </a:r>
            <a:endParaRPr lang="en-GB" dirty="0"/>
          </a:p>
        </p:txBody>
      </p:sp>
    </p:spTree>
    <p:extLst>
      <p:ext uri="{BB962C8B-B14F-4D97-AF65-F5344CB8AC3E}">
        <p14:creationId xmlns:p14="http://schemas.microsoft.com/office/powerpoint/2010/main" val="28004557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14287" indent="0">
              <a:buNone/>
            </a:pPr>
            <a:r>
              <a:rPr lang="en-GB" sz="2000" b="1" dirty="0">
                <a:latin typeface="Calibri" pitchFamily="34" charset="0"/>
                <a:cs typeface="Calibri" pitchFamily="34" charset="0"/>
              </a:rPr>
              <a:t>Assessment Criteria P1</a:t>
            </a:r>
            <a:endParaRPr lang="en-GB" sz="2000" dirty="0">
              <a:latin typeface="Calibri" pitchFamily="34" charset="0"/>
              <a:cs typeface="Calibri" pitchFamily="34" charset="0"/>
            </a:endParaRPr>
          </a:p>
          <a:p>
            <a:r>
              <a:rPr lang="en-GB" sz="2000" dirty="0" smtClean="0">
                <a:latin typeface="Calibri" pitchFamily="34" charset="0"/>
                <a:cs typeface="Calibri" pitchFamily="34" charset="0"/>
              </a:rPr>
              <a:t>This </a:t>
            </a:r>
            <a:r>
              <a:rPr lang="en-GB" sz="2000" dirty="0">
                <a:latin typeface="Calibri" pitchFamily="34" charset="0"/>
                <a:cs typeface="Calibri" pitchFamily="34" charset="0"/>
              </a:rPr>
              <a:t>could be evidenced by the use of a report or presentation to summarise accurately the techniques and development of 2D animation learners should include at least two different techniques of creating an animation and how this is achieved in terms of hardware and software. </a:t>
            </a:r>
            <a:endParaRPr lang="en-GB" sz="2000" dirty="0" smtClean="0">
              <a:latin typeface="Calibri" pitchFamily="34" charset="0"/>
              <a:cs typeface="Calibri" pitchFamily="34" charset="0"/>
            </a:endParaRPr>
          </a:p>
          <a:p>
            <a:pPr marL="109728" indent="0">
              <a:buNone/>
            </a:pPr>
            <a:r>
              <a:rPr lang="en-GB" sz="2000" b="1" dirty="0" smtClean="0">
                <a:latin typeface="Calibri" pitchFamily="34" charset="0"/>
                <a:cs typeface="Calibri" pitchFamily="34" charset="0"/>
              </a:rPr>
              <a:t>Assessment </a:t>
            </a:r>
            <a:r>
              <a:rPr lang="en-GB" sz="2000" b="1" dirty="0">
                <a:latin typeface="Calibri" pitchFamily="34" charset="0"/>
                <a:cs typeface="Calibri" pitchFamily="34" charset="0"/>
              </a:rPr>
              <a:t>Criteria </a:t>
            </a:r>
            <a:r>
              <a:rPr lang="en-GB" sz="2000" b="1" dirty="0" smtClean="0">
                <a:latin typeface="Calibri" pitchFamily="34" charset="0"/>
                <a:cs typeface="Calibri" pitchFamily="34" charset="0"/>
              </a:rPr>
              <a:t>M1</a:t>
            </a:r>
            <a:endParaRPr lang="en-GB" sz="2000" dirty="0">
              <a:latin typeface="Calibri" pitchFamily="34" charset="0"/>
              <a:cs typeface="Calibri" pitchFamily="34" charset="0"/>
            </a:endParaRPr>
          </a:p>
          <a:p>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should be identifying at least four specialist techniques that have developed in animation from the early days of animation up to the present day and how these have changed approaches to animation. This may be presented in the form of a report or presentation with screen captures or images to support the evidence. </a:t>
            </a:r>
            <a:endParaRPr lang="en-GB" sz="2000" dirty="0" smtClean="0">
              <a:latin typeface="Calibri" pitchFamily="34" charset="0"/>
              <a:cs typeface="Calibri" pitchFamily="34" charset="0"/>
            </a:endParaRPr>
          </a:p>
          <a:p>
            <a:pPr marL="109728" indent="0">
              <a:buNone/>
            </a:pPr>
            <a:r>
              <a:rPr lang="en-GB" sz="2000" b="1" dirty="0" smtClean="0">
                <a:latin typeface="Calibri" pitchFamily="34" charset="0"/>
                <a:cs typeface="Calibri" pitchFamily="34" charset="0"/>
              </a:rPr>
              <a:t>Assessment </a:t>
            </a:r>
            <a:r>
              <a:rPr lang="en-GB" sz="2000" b="1" dirty="0">
                <a:latin typeface="Calibri" pitchFamily="34" charset="0"/>
                <a:cs typeface="Calibri" pitchFamily="34" charset="0"/>
              </a:rPr>
              <a:t>Criteria </a:t>
            </a:r>
            <a:r>
              <a:rPr lang="en-GB" sz="2000" b="1" dirty="0" smtClean="0">
                <a:latin typeface="Calibri" pitchFamily="34" charset="0"/>
                <a:cs typeface="Calibri" pitchFamily="34" charset="0"/>
              </a:rPr>
              <a:t>D1</a:t>
            </a:r>
            <a:endParaRPr lang="en-GB" sz="2000" dirty="0">
              <a:latin typeface="Calibri" pitchFamily="34" charset="0"/>
              <a:cs typeface="Calibri" pitchFamily="34" charset="0"/>
            </a:endParaRPr>
          </a:p>
          <a:p>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should look at key animators in identified studios and the characters they have produced and compare how these specialist techniques have helped with the creation of characters. Learners could evidence using a report but should use appropriate and relevant terminology. Images may also support their comparisons. </a:t>
            </a:r>
            <a:endParaRPr lang="en-GB" sz="2000" dirty="0">
              <a:latin typeface="Calibri" pitchFamily="34" charset="0"/>
              <a:cs typeface="Calibri" pitchFamily="34" charset="0"/>
            </a:endParaRPr>
          </a:p>
        </p:txBody>
      </p:sp>
      <p:sp>
        <p:nvSpPr>
          <p:cNvPr id="3" name="Title 2"/>
          <p:cNvSpPr>
            <a:spLocks noGrp="1"/>
          </p:cNvSpPr>
          <p:nvPr>
            <p:ph type="title"/>
          </p:nvPr>
        </p:nvSpPr>
        <p:spPr>
          <a:xfrm>
            <a:off x="179512" y="116632"/>
            <a:ext cx="8784976" cy="648072"/>
          </a:xfrm>
        </p:spPr>
        <p:txBody>
          <a:bodyPr>
            <a:normAutofit/>
          </a:bodyPr>
          <a:lstStyle/>
          <a:p>
            <a:r>
              <a:rPr lang="en-GB" sz="3200" dirty="0" smtClean="0"/>
              <a:t>Assessment Criteria P1, M1 and D1</a:t>
            </a:r>
            <a:endParaRPr lang="en-GB" sz="32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0" lvl="1" indent="0">
              <a:spcBef>
                <a:spcPts val="400"/>
              </a:spcBef>
              <a:buSzPct val="68000"/>
              <a:buNone/>
            </a:pPr>
            <a:r>
              <a:rPr lang="en-GB" sz="1900" b="1" dirty="0">
                <a:latin typeface="Calibri" pitchFamily="34" charset="0"/>
                <a:cs typeface="Calibri" pitchFamily="34" charset="0"/>
              </a:rPr>
              <a:t>P1.1 – Task 01 - </a:t>
            </a:r>
            <a:r>
              <a:rPr lang="en-GB" sz="1900" dirty="0">
                <a:latin typeface="Calibri" pitchFamily="34" charset="0"/>
                <a:cs typeface="Calibri" pitchFamily="34" charset="0"/>
              </a:rPr>
              <a:t>Research and Introduce the Animation Industry</a:t>
            </a:r>
          </a:p>
          <a:p>
            <a:pPr marL="0" lvl="1" indent="0">
              <a:spcBef>
                <a:spcPts val="400"/>
              </a:spcBef>
              <a:buSzPct val="68000"/>
              <a:buNone/>
            </a:pPr>
            <a:r>
              <a:rPr lang="en-GB" sz="1900" b="1" dirty="0">
                <a:latin typeface="Calibri" pitchFamily="34" charset="0"/>
                <a:cs typeface="Calibri" pitchFamily="34" charset="0"/>
              </a:rPr>
              <a:t>P1.2 – Task 02 -</a:t>
            </a:r>
            <a:r>
              <a:rPr lang="en-GB" sz="1900" dirty="0">
                <a:latin typeface="Calibri" pitchFamily="34" charset="0"/>
                <a:cs typeface="Calibri" pitchFamily="34" charset="0"/>
              </a:rPr>
              <a:t> Research and explore the different types of animation technologies and explain the technical process used within the industry using relevant examples.</a:t>
            </a:r>
          </a:p>
          <a:p>
            <a:pPr marL="0" lvl="1" indent="0">
              <a:spcBef>
                <a:spcPts val="400"/>
              </a:spcBef>
              <a:buSzPct val="68000"/>
              <a:buNone/>
            </a:pPr>
            <a:r>
              <a:rPr lang="en-GB" sz="1900" b="1" dirty="0">
                <a:latin typeface="Calibri" pitchFamily="34" charset="0"/>
                <a:cs typeface="Calibri" pitchFamily="34" charset="0"/>
              </a:rPr>
              <a:t>P1.3 – Task 03 -</a:t>
            </a:r>
            <a:r>
              <a:rPr lang="en-GB" sz="1900" dirty="0">
                <a:latin typeface="Calibri" pitchFamily="34" charset="0"/>
                <a:cs typeface="Calibri" pitchFamily="34" charset="0"/>
              </a:rPr>
              <a:t> Research and explore the different types of CGI animation technologies and explain the technical process used within the industry using relevant examples.</a:t>
            </a:r>
          </a:p>
          <a:p>
            <a:pPr marL="0" lvl="1" indent="0">
              <a:spcBef>
                <a:spcPts val="400"/>
              </a:spcBef>
              <a:buSzPct val="68000"/>
              <a:buNone/>
            </a:pPr>
            <a:r>
              <a:rPr lang="en-GB" sz="1900" b="1" dirty="0">
                <a:latin typeface="Calibri" pitchFamily="34" charset="0"/>
                <a:cs typeface="Calibri" pitchFamily="34" charset="0"/>
              </a:rPr>
              <a:t>P1.4 – Task 04 -</a:t>
            </a:r>
            <a:r>
              <a:rPr lang="en-GB" sz="1900" dirty="0">
                <a:latin typeface="Calibri" pitchFamily="34" charset="0"/>
                <a:cs typeface="Calibri" pitchFamily="34" charset="0"/>
              </a:rPr>
              <a:t> Research and explore the different types of CGI animation technologies and explain the technical process used within the industry using relevant examples.</a:t>
            </a:r>
          </a:p>
          <a:p>
            <a:pPr marL="0" lvl="1" indent="0">
              <a:spcBef>
                <a:spcPts val="400"/>
              </a:spcBef>
              <a:buSzPct val="68000"/>
              <a:buNone/>
            </a:pPr>
            <a:r>
              <a:rPr lang="en-GB" sz="1900" b="1" dirty="0" smtClean="0">
                <a:latin typeface="Calibri" pitchFamily="34" charset="0"/>
                <a:cs typeface="Calibri" pitchFamily="34" charset="0"/>
              </a:rPr>
              <a:t>M1.1 </a:t>
            </a:r>
            <a:r>
              <a:rPr lang="en-GB" sz="1900" b="1" dirty="0">
                <a:latin typeface="Calibri" pitchFamily="34" charset="0"/>
                <a:cs typeface="Calibri" pitchFamily="34" charset="0"/>
              </a:rPr>
              <a:t>– Task </a:t>
            </a:r>
            <a:r>
              <a:rPr lang="en-GB" sz="1900" b="1" dirty="0" smtClean="0">
                <a:latin typeface="Calibri" pitchFamily="34" charset="0"/>
                <a:cs typeface="Calibri" pitchFamily="34" charset="0"/>
              </a:rPr>
              <a:t>05 </a:t>
            </a:r>
            <a:r>
              <a:rPr lang="en-GB" sz="1900" b="1" dirty="0">
                <a:latin typeface="Calibri" pitchFamily="34" charset="0"/>
                <a:cs typeface="Calibri" pitchFamily="34" charset="0"/>
              </a:rPr>
              <a:t>- </a:t>
            </a:r>
            <a:r>
              <a:rPr lang="en-GB" sz="1900" dirty="0">
                <a:latin typeface="Calibri" pitchFamily="34" charset="0"/>
                <a:cs typeface="Calibri" pitchFamily="34" charset="0"/>
              </a:rPr>
              <a:t>Identify at least four specialist techniques that have developed in animation from the early days of animation up to the present day and how these have changed approaches to </a:t>
            </a:r>
            <a:r>
              <a:rPr lang="en-GB" sz="1900" dirty="0" smtClean="0">
                <a:latin typeface="Calibri" pitchFamily="34" charset="0"/>
                <a:cs typeface="Calibri" pitchFamily="34" charset="0"/>
              </a:rPr>
              <a:t>animation. </a:t>
            </a:r>
            <a:endParaRPr lang="en-GB" sz="1900" dirty="0">
              <a:latin typeface="Calibri" pitchFamily="34" charset="0"/>
              <a:cs typeface="Calibri" pitchFamily="34" charset="0"/>
            </a:endParaRPr>
          </a:p>
          <a:p>
            <a:pPr marL="0" lvl="1" indent="0">
              <a:spcBef>
                <a:spcPts val="400"/>
              </a:spcBef>
              <a:buSzPct val="68000"/>
              <a:buNone/>
            </a:pPr>
            <a:r>
              <a:rPr lang="en-GB" sz="1900" b="1" dirty="0" smtClean="0">
                <a:latin typeface="Calibri" pitchFamily="34" charset="0"/>
                <a:cs typeface="Calibri" pitchFamily="34" charset="0"/>
              </a:rPr>
              <a:t>P1.5 </a:t>
            </a:r>
            <a:r>
              <a:rPr lang="en-GB" sz="1900" b="1" dirty="0">
                <a:latin typeface="Calibri" pitchFamily="34" charset="0"/>
                <a:cs typeface="Calibri" pitchFamily="34" charset="0"/>
              </a:rPr>
              <a:t>– Task </a:t>
            </a:r>
            <a:r>
              <a:rPr lang="en-GB" sz="1900" b="1" dirty="0" smtClean="0">
                <a:latin typeface="Calibri" pitchFamily="34" charset="0"/>
                <a:cs typeface="Calibri" pitchFamily="34" charset="0"/>
              </a:rPr>
              <a:t>06 </a:t>
            </a:r>
            <a:r>
              <a:rPr lang="en-GB" sz="1900" b="1" dirty="0">
                <a:latin typeface="Calibri" pitchFamily="34" charset="0"/>
                <a:cs typeface="Calibri" pitchFamily="34" charset="0"/>
              </a:rPr>
              <a:t>-</a:t>
            </a:r>
            <a:r>
              <a:rPr lang="en-GB" sz="1900" dirty="0">
                <a:latin typeface="Calibri" pitchFamily="34" charset="0"/>
                <a:cs typeface="Calibri" pitchFamily="34" charset="0"/>
              </a:rPr>
              <a:t> Research and Discus </a:t>
            </a:r>
            <a:r>
              <a:rPr lang="en-GB" sz="1900" b="1" dirty="0">
                <a:latin typeface="Calibri" pitchFamily="34" charset="0"/>
                <a:cs typeface="Calibri" pitchFamily="34" charset="0"/>
              </a:rPr>
              <a:t>3</a:t>
            </a:r>
            <a:r>
              <a:rPr lang="en-GB" sz="1900" dirty="0">
                <a:latin typeface="Calibri" pitchFamily="34" charset="0"/>
                <a:cs typeface="Calibri" pitchFamily="34" charset="0"/>
              </a:rPr>
              <a:t> different animators and their creations exploring their talent set and route into the industry using relevant examples</a:t>
            </a:r>
            <a:r>
              <a:rPr lang="en-GB" sz="1900" dirty="0" smtClean="0">
                <a:latin typeface="Calibri" pitchFamily="34" charset="0"/>
                <a:cs typeface="Calibri" pitchFamily="34" charset="0"/>
              </a:rPr>
              <a:t>.</a:t>
            </a:r>
          </a:p>
          <a:p>
            <a:pPr marL="0" lvl="1" indent="0">
              <a:spcBef>
                <a:spcPts val="400"/>
              </a:spcBef>
              <a:buSzPct val="68000"/>
              <a:buNone/>
            </a:pPr>
            <a:r>
              <a:rPr lang="en-GB" sz="1900" b="1" dirty="0" smtClean="0">
                <a:latin typeface="Calibri" pitchFamily="34" charset="0"/>
                <a:cs typeface="Calibri" pitchFamily="34" charset="0"/>
              </a:rPr>
              <a:t>D1.1 </a:t>
            </a:r>
            <a:r>
              <a:rPr lang="en-GB" sz="1900" b="1" dirty="0">
                <a:latin typeface="Calibri" pitchFamily="34" charset="0"/>
                <a:cs typeface="Calibri" pitchFamily="34" charset="0"/>
              </a:rPr>
              <a:t>– Task </a:t>
            </a:r>
            <a:r>
              <a:rPr lang="en-GB" sz="1900" b="1" dirty="0" smtClean="0">
                <a:latin typeface="Calibri" pitchFamily="34" charset="0"/>
                <a:cs typeface="Calibri" pitchFamily="34" charset="0"/>
              </a:rPr>
              <a:t>07 </a:t>
            </a:r>
            <a:r>
              <a:rPr lang="en-GB" sz="1900" b="1" dirty="0">
                <a:latin typeface="Calibri" pitchFamily="34" charset="0"/>
                <a:cs typeface="Calibri" pitchFamily="34" charset="0"/>
              </a:rPr>
              <a:t>- </a:t>
            </a:r>
            <a:r>
              <a:rPr lang="en-GB" sz="1900" dirty="0">
                <a:solidFill>
                  <a:schemeClr val="dk1"/>
                </a:solidFill>
                <a:latin typeface="Calibri" pitchFamily="34" charset="0"/>
                <a:cs typeface="Calibri" pitchFamily="34" charset="0"/>
              </a:rPr>
              <a:t>Compare the different specialist techniques used by key animators when creating characters </a:t>
            </a:r>
          </a:p>
          <a:p>
            <a:pPr marL="0" indent="0">
              <a:buNone/>
            </a:pPr>
            <a:r>
              <a:rPr lang="en-GB" sz="1900" b="1" dirty="0">
                <a:latin typeface="Calibri" pitchFamily="34" charset="0"/>
                <a:cs typeface="Calibri" pitchFamily="34" charset="0"/>
              </a:rPr>
              <a:t>D1.2 – Task </a:t>
            </a:r>
            <a:r>
              <a:rPr lang="en-GB" sz="1900" b="1" dirty="0" smtClean="0">
                <a:latin typeface="Calibri" pitchFamily="34" charset="0"/>
                <a:cs typeface="Calibri" pitchFamily="34" charset="0"/>
              </a:rPr>
              <a:t>08 </a:t>
            </a:r>
            <a:r>
              <a:rPr lang="en-GB" sz="1900" b="1" dirty="0">
                <a:latin typeface="Calibri" pitchFamily="34" charset="0"/>
                <a:cs typeface="Calibri" pitchFamily="34" charset="0"/>
              </a:rPr>
              <a:t>–</a:t>
            </a:r>
            <a:r>
              <a:rPr lang="en-GB" sz="1900" dirty="0">
                <a:latin typeface="Calibri" pitchFamily="34" charset="0"/>
                <a:cs typeface="Calibri" pitchFamily="34" charset="0"/>
              </a:rPr>
              <a:t> Using these key animators identified, through the studios and the characters they have produced, compare how these advances in specialist hardware and software techniques have helped with the creation of characters.</a:t>
            </a:r>
            <a:endParaRPr lang="en-GB" sz="1900" dirty="0">
              <a:solidFill>
                <a:schemeClr val="dk1"/>
              </a:solidFill>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LO1 -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pPr marL="255588" indent="-255588"/>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can be shown various different animations e.g. DVD, web based and through tutor led discussions identify how these have been produced. They should discuss the techniques used in producing 2D animation from early animations to more recent animations of varying types. </a:t>
            </a:r>
            <a:endParaRPr lang="en-GB" sz="2000" dirty="0" smtClean="0">
              <a:latin typeface="Calibri" pitchFamily="34" charset="0"/>
              <a:cs typeface="Calibri" pitchFamily="34" charset="0"/>
            </a:endParaRPr>
          </a:p>
          <a:p>
            <a:pPr marL="255588" indent="-255588"/>
            <a:r>
              <a:rPr lang="en-GB" sz="2000" dirty="0" smtClean="0">
                <a:latin typeface="Calibri" pitchFamily="34" charset="0"/>
                <a:cs typeface="Calibri" pitchFamily="34" charset="0"/>
              </a:rPr>
              <a:t>They </a:t>
            </a:r>
            <a:r>
              <a:rPr lang="en-GB" sz="2000" dirty="0">
                <a:latin typeface="Calibri" pitchFamily="34" charset="0"/>
                <a:cs typeface="Calibri" pitchFamily="34" charset="0"/>
              </a:rPr>
              <a:t>will be shown clips for example Mr Benn (for cut out animation), The Simpsons and Snow White (Cel animation), It would be beneficial for learners if possible to visit an animation studio or have a visiting speaker from the animation industry speak to them. </a:t>
            </a:r>
            <a:endParaRPr lang="en-GB" sz="2000" dirty="0" smtClean="0">
              <a:latin typeface="Calibri" pitchFamily="34" charset="0"/>
              <a:cs typeface="Calibri" pitchFamily="34" charset="0"/>
            </a:endParaRPr>
          </a:p>
          <a:p>
            <a:pPr marL="255588" indent="-255588"/>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can be taught how key animators have used new techniques to create characters e.g. Pixar being formed due to lack of drawing skills, development of specialist software to create hair on animated creatures. </a:t>
            </a:r>
            <a:endParaRPr lang="en-GB" sz="2000" dirty="0" smtClean="0">
              <a:latin typeface="Calibri" pitchFamily="34" charset="0"/>
              <a:cs typeface="Calibri" pitchFamily="34" charset="0"/>
            </a:endParaRPr>
          </a:p>
          <a:p>
            <a:pPr marL="255588" indent="-255588"/>
            <a:r>
              <a:rPr lang="en-GB" sz="2000" dirty="0" smtClean="0">
                <a:latin typeface="Calibri" pitchFamily="34" charset="0"/>
                <a:cs typeface="Calibri" pitchFamily="34" charset="0"/>
              </a:rPr>
              <a:t>They </a:t>
            </a:r>
            <a:r>
              <a:rPr lang="en-GB" sz="2000" dirty="0">
                <a:latin typeface="Calibri" pitchFamily="34" charset="0"/>
                <a:cs typeface="Calibri" pitchFamily="34" charset="0"/>
              </a:rPr>
              <a:t>should also discuss how these specialist techniques have impacted on further developments within animations. Group research and feedback will enable a wider depth of understanding and consideration. </a:t>
            </a:r>
          </a:p>
          <a:p>
            <a:pPr marL="255588" indent="-255588"/>
            <a:r>
              <a:rPr lang="en-GB" sz="2000" dirty="0">
                <a:latin typeface="Calibri" pitchFamily="34" charset="0"/>
                <a:cs typeface="Calibri" pitchFamily="34" charset="0"/>
              </a:rPr>
              <a:t>Learners should then be encouraged to investigate key animators within the sector and their particular styles. They should then identify how these animators have incorporated these specialist techniques to improve their animations or to develop a particular style. </a:t>
            </a:r>
          </a:p>
        </p:txBody>
      </p:sp>
      <p:sp>
        <p:nvSpPr>
          <p:cNvPr id="3" name="Title 2"/>
          <p:cNvSpPr>
            <a:spLocks noGrp="1"/>
          </p:cNvSpPr>
          <p:nvPr>
            <p:ph type="title"/>
          </p:nvPr>
        </p:nvSpPr>
        <p:spPr>
          <a:xfrm>
            <a:off x="230832" y="116632"/>
            <a:ext cx="8733656" cy="504056"/>
          </a:xfrm>
        </p:spPr>
        <p:txBody>
          <a:bodyPr>
            <a:noAutofit/>
          </a:bodyPr>
          <a:lstStyle/>
          <a:p>
            <a:r>
              <a:rPr lang="en-GB" sz="2000" dirty="0"/>
              <a:t>LO1 - </a:t>
            </a:r>
            <a:r>
              <a:rPr lang="en-GB" sz="2000" dirty="0" smtClean="0"/>
              <a:t>Understand </a:t>
            </a:r>
            <a:r>
              <a:rPr lang="en-GB" sz="2000" dirty="0"/>
              <a:t>Uses and Principles of web animation </a:t>
            </a:r>
            <a:r>
              <a:rPr lang="en-GB" sz="2000" dirty="0" smtClean="0"/>
              <a:t>- Scenario</a:t>
            </a:r>
            <a:endParaRPr lang="en-GB" sz="2000" dirty="0"/>
          </a:p>
        </p:txBody>
      </p:sp>
    </p:spTree>
    <p:extLst>
      <p:ext uri="{BB962C8B-B14F-4D97-AF65-F5344CB8AC3E}">
        <p14:creationId xmlns:p14="http://schemas.microsoft.com/office/powerpoint/2010/main" val="28313849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4" y="836712"/>
            <a:ext cx="8821644" cy="5832648"/>
          </a:xfrm>
        </p:spPr>
        <p:txBody>
          <a:bodyPr>
            <a:normAutofit/>
          </a:bodyPr>
          <a:lstStyle/>
          <a:p>
            <a:pPr marL="255588" indent="-255588"/>
            <a:r>
              <a:rPr lang="en-GB" sz="1800" dirty="0" smtClean="0">
                <a:latin typeface="Calibri" pitchFamily="34" charset="0"/>
                <a:cs typeface="Calibri" pitchFamily="34" charset="0"/>
              </a:rPr>
              <a:t>2d Animation been </a:t>
            </a:r>
            <a:r>
              <a:rPr lang="en-GB" sz="1800" dirty="0" smtClean="0">
                <a:latin typeface="Calibri" pitchFamily="34" charset="0"/>
                <a:cs typeface="Calibri" pitchFamily="34" charset="0"/>
              </a:rPr>
              <a:t>around for many </a:t>
            </a:r>
            <a:r>
              <a:rPr lang="en-GB" sz="1800" dirty="0" smtClean="0">
                <a:latin typeface="Calibri" pitchFamily="34" charset="0"/>
                <a:cs typeface="Calibri" pitchFamily="34" charset="0"/>
              </a:rPr>
              <a:t>centuries </a:t>
            </a:r>
            <a:r>
              <a:rPr lang="en-GB" sz="1800" dirty="0" smtClean="0">
                <a:latin typeface="Calibri" pitchFamily="34" charset="0"/>
                <a:cs typeface="Calibri" pitchFamily="34" charset="0"/>
              </a:rPr>
              <a:t>dating </a:t>
            </a:r>
            <a:r>
              <a:rPr lang="en-GB" sz="1800" dirty="0" smtClean="0">
                <a:latin typeface="Calibri" pitchFamily="34" charset="0"/>
                <a:cs typeface="Calibri" pitchFamily="34" charset="0"/>
              </a:rPr>
              <a:t>back </a:t>
            </a:r>
            <a:r>
              <a:rPr lang="en-GB" sz="1800" dirty="0" smtClean="0">
                <a:latin typeface="Calibri" pitchFamily="34" charset="0"/>
                <a:cs typeface="Calibri" pitchFamily="34" charset="0"/>
              </a:rPr>
              <a:t>to the Egyptian times. Egyptian </a:t>
            </a:r>
            <a:r>
              <a:rPr lang="en-GB" sz="1800" dirty="0" smtClean="0">
                <a:latin typeface="Calibri" pitchFamily="34" charset="0"/>
                <a:cs typeface="Calibri" pitchFamily="34" charset="0"/>
              </a:rPr>
              <a:t>hieroglyphs </a:t>
            </a:r>
            <a:r>
              <a:rPr lang="en-GB" sz="1800" dirty="0" smtClean="0">
                <a:latin typeface="Calibri" pitchFamily="34" charset="0"/>
                <a:cs typeface="Calibri" pitchFamily="34" charset="0"/>
              </a:rPr>
              <a:t>may not seem like the animation of moving images that we associate with </a:t>
            </a:r>
            <a:r>
              <a:rPr lang="en-GB" sz="1800" dirty="0" smtClean="0">
                <a:latin typeface="Calibri" pitchFamily="34" charset="0"/>
                <a:cs typeface="Calibri" pitchFamily="34" charset="0"/>
              </a:rPr>
              <a:t>today, </a:t>
            </a:r>
            <a:r>
              <a:rPr lang="en-GB" sz="1800" dirty="0" smtClean="0">
                <a:latin typeface="Calibri" pitchFamily="34" charset="0"/>
                <a:cs typeface="Calibri" pitchFamily="34" charset="0"/>
              </a:rPr>
              <a:t>but it still uses </a:t>
            </a:r>
            <a:r>
              <a:rPr lang="en-GB" sz="1800" dirty="0" smtClean="0">
                <a:latin typeface="Calibri" pitchFamily="34" charset="0"/>
                <a:cs typeface="Calibri" pitchFamily="34" charset="0"/>
              </a:rPr>
              <a:t>similar </a:t>
            </a:r>
            <a:r>
              <a:rPr lang="en-GB" sz="1800" dirty="0" smtClean="0">
                <a:latin typeface="Calibri" pitchFamily="34" charset="0"/>
                <a:cs typeface="Calibri" pitchFamily="34" charset="0"/>
              </a:rPr>
              <a:t>techniques </a:t>
            </a:r>
            <a:r>
              <a:rPr lang="en-GB" sz="1800" dirty="0" smtClean="0">
                <a:latin typeface="Calibri" pitchFamily="34" charset="0"/>
                <a:cs typeface="Calibri" pitchFamily="34" charset="0"/>
              </a:rPr>
              <a:t>and concepts which </a:t>
            </a:r>
            <a:r>
              <a:rPr lang="en-GB" sz="1800" dirty="0" smtClean="0">
                <a:latin typeface="Calibri" pitchFamily="34" charset="0"/>
                <a:cs typeface="Calibri" pitchFamily="34" charset="0"/>
              </a:rPr>
              <a:t>are used in animations today</a:t>
            </a:r>
            <a:r>
              <a:rPr lang="en-GB" sz="1800" dirty="0" smtClean="0">
                <a:latin typeface="Calibri" pitchFamily="34" charset="0"/>
                <a:cs typeface="Calibri" pitchFamily="34" charset="0"/>
              </a:rPr>
              <a:t>.</a:t>
            </a:r>
            <a:endParaRPr lang="en-GB" sz="1800" dirty="0" smtClean="0">
              <a:latin typeface="Calibri" pitchFamily="34" charset="0"/>
              <a:cs typeface="Calibri" pitchFamily="34" charset="0"/>
            </a:endParaRPr>
          </a:p>
          <a:p>
            <a:pPr marL="457200" lvl="1" indent="-190500"/>
            <a:r>
              <a:rPr lang="en-GB" sz="1800" dirty="0" smtClean="0">
                <a:latin typeface="Calibri" pitchFamily="34" charset="0"/>
                <a:cs typeface="Calibri" pitchFamily="34" charset="0"/>
              </a:rPr>
              <a:t>Earlier </a:t>
            </a:r>
            <a:r>
              <a:rPr lang="en-GB" sz="1800" dirty="0" smtClean="0">
                <a:latin typeface="Calibri" pitchFamily="34" charset="0"/>
                <a:cs typeface="Calibri" pitchFamily="34" charset="0"/>
              </a:rPr>
              <a:t>examples of animations date back to over 32,000 years ago </a:t>
            </a:r>
            <a:r>
              <a:rPr lang="en-GB" sz="1800" dirty="0" smtClean="0">
                <a:latin typeface="Calibri" pitchFamily="34" charset="0"/>
                <a:cs typeface="Calibri" pitchFamily="34" charset="0"/>
              </a:rPr>
              <a:t>, known </a:t>
            </a:r>
            <a:r>
              <a:rPr lang="en-GB" sz="1800" dirty="0" smtClean="0">
                <a:latin typeface="Calibri" pitchFamily="34" charset="0"/>
                <a:cs typeface="Calibri" pitchFamily="34" charset="0"/>
              </a:rPr>
              <a:t>as cave </a:t>
            </a:r>
            <a:r>
              <a:rPr lang="en-GB" sz="1800" dirty="0" smtClean="0">
                <a:latin typeface="Calibri" pitchFamily="34" charset="0"/>
                <a:cs typeface="Calibri" pitchFamily="34" charset="0"/>
              </a:rPr>
              <a:t>paintings, </a:t>
            </a:r>
            <a:r>
              <a:rPr lang="en-GB" sz="1800" dirty="0" smtClean="0">
                <a:latin typeface="Calibri" pitchFamily="34" charset="0"/>
                <a:cs typeface="Calibri" pitchFamily="34" charset="0"/>
              </a:rPr>
              <a:t>which were paintings over animals which looked to have a multiple legs, to illustrate </a:t>
            </a:r>
            <a:r>
              <a:rPr lang="en-GB" sz="1800" dirty="0" smtClean="0">
                <a:latin typeface="Calibri" pitchFamily="34" charset="0"/>
                <a:cs typeface="Calibri" pitchFamily="34" charset="0"/>
              </a:rPr>
              <a:t>motion. </a:t>
            </a:r>
            <a:r>
              <a:rPr lang="en-GB" sz="1800" dirty="0" smtClean="0">
                <a:latin typeface="Calibri" pitchFamily="34" charset="0"/>
                <a:cs typeface="Calibri" pitchFamily="34" charset="0"/>
              </a:rPr>
              <a:t>As these were only still images on a wall, they cannot be truly classed as animation as we know it today. </a:t>
            </a:r>
          </a:p>
          <a:p>
            <a:pPr marL="255588" indent="-255588"/>
            <a:r>
              <a:rPr lang="en-GB" sz="1800" dirty="0" smtClean="0">
                <a:latin typeface="Calibri" pitchFamily="34" charset="0"/>
                <a:cs typeface="Calibri" pitchFamily="34" charset="0"/>
              </a:rPr>
              <a:t>In the 1800s, the invention of flip books meant that </a:t>
            </a:r>
            <a:r>
              <a:rPr lang="en-GB" sz="1800" dirty="0" smtClean="0">
                <a:latin typeface="Calibri" pitchFamily="34" charset="0"/>
                <a:cs typeface="Calibri" pitchFamily="34" charset="0"/>
              </a:rPr>
              <a:t>a viewer </a:t>
            </a:r>
            <a:r>
              <a:rPr lang="en-GB" sz="1800" dirty="0" smtClean="0">
                <a:latin typeface="Calibri" pitchFamily="34" charset="0"/>
                <a:cs typeface="Calibri" pitchFamily="34" charset="0"/>
              </a:rPr>
              <a:t>could have an image of a character moving in different </a:t>
            </a:r>
            <a:r>
              <a:rPr lang="en-GB" sz="1800" dirty="0" smtClean="0">
                <a:latin typeface="Calibri" pitchFamily="34" charset="0"/>
                <a:cs typeface="Calibri" pitchFamily="34" charset="0"/>
              </a:rPr>
              <a:t>sequences</a:t>
            </a:r>
            <a:r>
              <a:rPr lang="en-GB" sz="1800" dirty="0" smtClean="0">
                <a:latin typeface="Calibri" pitchFamily="34" charset="0"/>
                <a:cs typeface="Calibri" pitchFamily="34" charset="0"/>
                <a:sym typeface="Wingdings" pitchFamily="2" charset="2"/>
              </a:rPr>
              <a:t>, </a:t>
            </a:r>
            <a:r>
              <a:rPr lang="en-GB" sz="1800" dirty="0" smtClean="0">
                <a:latin typeface="Calibri" pitchFamily="34" charset="0"/>
                <a:cs typeface="Calibri" pitchFamily="34" charset="0"/>
              </a:rPr>
              <a:t>when you flipped the book it would look like the character is actually </a:t>
            </a:r>
            <a:r>
              <a:rPr lang="en-GB" sz="1800" dirty="0" smtClean="0">
                <a:latin typeface="Calibri" pitchFamily="34" charset="0"/>
                <a:cs typeface="Calibri" pitchFamily="34" charset="0"/>
              </a:rPr>
              <a:t>moving, this was the first indication of what we call Cel animation and the concept is still in use today.</a:t>
            </a:r>
            <a:endParaRPr lang="en-GB" sz="1800" dirty="0" smtClean="0">
              <a:latin typeface="Calibri" pitchFamily="34" charset="0"/>
              <a:cs typeface="Calibri" pitchFamily="34" charset="0"/>
            </a:endParaRPr>
          </a:p>
          <a:p>
            <a:pPr marL="255588" indent="-255588"/>
            <a:r>
              <a:rPr lang="en-GB" sz="1800" dirty="0" smtClean="0">
                <a:latin typeface="Calibri" pitchFamily="34" charset="0"/>
                <a:cs typeface="Calibri" pitchFamily="34" charset="0"/>
              </a:rPr>
              <a:t>Mickey </a:t>
            </a:r>
            <a:r>
              <a:rPr lang="en-GB" sz="1800" dirty="0" smtClean="0">
                <a:latin typeface="Calibri" pitchFamily="34" charset="0"/>
                <a:cs typeface="Calibri" pitchFamily="34" charset="0"/>
              </a:rPr>
              <a:t>Mouse </a:t>
            </a:r>
            <a:r>
              <a:rPr lang="en-GB" sz="1800" dirty="0" smtClean="0">
                <a:latin typeface="Calibri" pitchFamily="34" charset="0"/>
                <a:cs typeface="Calibri" pitchFamily="34" charset="0"/>
              </a:rPr>
              <a:t>was created in 1928 by Walt Disney and </a:t>
            </a:r>
            <a:r>
              <a:rPr lang="en-GB" sz="1800" dirty="0" err="1" smtClean="0">
                <a:latin typeface="Calibri" pitchFamily="34" charset="0"/>
                <a:cs typeface="Calibri" pitchFamily="34" charset="0"/>
              </a:rPr>
              <a:t>UbI</a:t>
            </a:r>
            <a:r>
              <a:rPr lang="en-GB" sz="1800" dirty="0" smtClean="0">
                <a:latin typeface="Calibri" pitchFamily="34" charset="0"/>
                <a:cs typeface="Calibri" pitchFamily="34" charset="0"/>
              </a:rPr>
              <a:t> </a:t>
            </a:r>
            <a:r>
              <a:rPr lang="en-GB" sz="1800" dirty="0" err="1" smtClean="0">
                <a:latin typeface="Calibri" pitchFamily="34" charset="0"/>
                <a:cs typeface="Calibri" pitchFamily="34" charset="0"/>
              </a:rPr>
              <a:t>Werks</a:t>
            </a:r>
            <a:r>
              <a:rPr lang="en-GB" sz="1800" dirty="0" smtClean="0">
                <a:latin typeface="Calibri" pitchFamily="34" charset="0"/>
                <a:cs typeface="Calibri" pitchFamily="34" charset="0"/>
              </a:rPr>
              <a:t>.</a:t>
            </a:r>
            <a:endParaRPr lang="en-GB" sz="1800" dirty="0" smtClean="0">
              <a:latin typeface="Calibri" pitchFamily="34" charset="0"/>
              <a:cs typeface="Calibri" pitchFamily="34" charset="0"/>
            </a:endParaRPr>
          </a:p>
          <a:p>
            <a:pPr marL="457200" lvl="1" indent="-190500"/>
            <a:r>
              <a:rPr lang="en-GB" sz="1800" dirty="0" smtClean="0">
                <a:latin typeface="Calibri" pitchFamily="34" charset="0"/>
                <a:cs typeface="Calibri" pitchFamily="34" charset="0"/>
              </a:rPr>
              <a:t>Steamboat Willy was one </a:t>
            </a:r>
            <a:r>
              <a:rPr lang="en-GB" sz="1800" dirty="0" smtClean="0">
                <a:latin typeface="Calibri" pitchFamily="34" charset="0"/>
                <a:cs typeface="Calibri" pitchFamily="34" charset="0"/>
              </a:rPr>
              <a:t>of the first animated cartoons in which Mickey appeared in </a:t>
            </a:r>
            <a:r>
              <a:rPr lang="en-GB" sz="1800" dirty="0" smtClean="0">
                <a:latin typeface="Calibri" pitchFamily="34" charset="0"/>
                <a:cs typeface="Calibri" pitchFamily="34" charset="0"/>
              </a:rPr>
              <a:t>and </a:t>
            </a:r>
            <a:r>
              <a:rPr lang="en-GB" sz="1800" dirty="0" smtClean="0">
                <a:latin typeface="Calibri" pitchFamily="34" charset="0"/>
                <a:cs typeface="Calibri" pitchFamily="34" charset="0"/>
              </a:rPr>
              <a:t>the animation techniques that were used for it </a:t>
            </a:r>
            <a:r>
              <a:rPr lang="en-GB" sz="1800" dirty="0" smtClean="0">
                <a:latin typeface="Calibri" pitchFamily="34" charset="0"/>
                <a:cs typeface="Calibri" pitchFamily="34" charset="0"/>
              </a:rPr>
              <a:t>were </a:t>
            </a:r>
            <a:r>
              <a:rPr lang="en-GB" sz="1800" dirty="0" smtClean="0">
                <a:latin typeface="Calibri" pitchFamily="34" charset="0"/>
                <a:cs typeface="Calibri" pitchFamily="34" charset="0"/>
              </a:rPr>
              <a:t>basically done by </a:t>
            </a:r>
            <a:r>
              <a:rPr lang="en-GB" sz="1800" dirty="0" smtClean="0">
                <a:latin typeface="Calibri" pitchFamily="34" charset="0"/>
                <a:cs typeface="Calibri" pitchFamily="34" charset="0"/>
              </a:rPr>
              <a:t>first </a:t>
            </a:r>
            <a:r>
              <a:rPr lang="en-GB" sz="1800" dirty="0" smtClean="0">
                <a:latin typeface="Calibri" pitchFamily="34" charset="0"/>
                <a:cs typeface="Calibri" pitchFamily="34" charset="0"/>
              </a:rPr>
              <a:t>drawing the background on a piece of </a:t>
            </a:r>
            <a:r>
              <a:rPr lang="en-GB" sz="1800" dirty="0" smtClean="0">
                <a:latin typeface="Calibri" pitchFamily="34" charset="0"/>
                <a:cs typeface="Calibri" pitchFamily="34" charset="0"/>
              </a:rPr>
              <a:t>paper, </a:t>
            </a:r>
            <a:r>
              <a:rPr lang="en-GB" sz="1800" dirty="0" smtClean="0">
                <a:latin typeface="Calibri" pitchFamily="34" charset="0"/>
                <a:cs typeface="Calibri" pitchFamily="34" charset="0"/>
              </a:rPr>
              <a:t>and then placing the character in one place and </a:t>
            </a:r>
            <a:r>
              <a:rPr lang="en-GB" sz="1800" dirty="0" smtClean="0">
                <a:latin typeface="Calibri" pitchFamily="34" charset="0"/>
                <a:cs typeface="Calibri" pitchFamily="34" charset="0"/>
              </a:rPr>
              <a:t>photographing </a:t>
            </a:r>
            <a:r>
              <a:rPr lang="en-GB" sz="1800" dirty="0" smtClean="0">
                <a:latin typeface="Calibri" pitchFamily="34" charset="0"/>
                <a:cs typeface="Calibri" pitchFamily="34" charset="0"/>
              </a:rPr>
              <a:t>this, they would then take this piece </a:t>
            </a:r>
            <a:r>
              <a:rPr lang="en-GB" sz="1800" dirty="0" smtClean="0">
                <a:latin typeface="Calibri" pitchFamily="34" charset="0"/>
                <a:cs typeface="Calibri" pitchFamily="34" charset="0"/>
              </a:rPr>
              <a:t>of acetate </a:t>
            </a:r>
            <a:r>
              <a:rPr lang="en-GB" sz="1800" dirty="0" smtClean="0">
                <a:latin typeface="Calibri" pitchFamily="34" charset="0"/>
                <a:cs typeface="Calibri" pitchFamily="34" charset="0"/>
              </a:rPr>
              <a:t>off and place another piece of </a:t>
            </a:r>
            <a:r>
              <a:rPr lang="en-GB" sz="1800" dirty="0" smtClean="0">
                <a:latin typeface="Calibri" pitchFamily="34" charset="0"/>
                <a:cs typeface="Calibri" pitchFamily="34" charset="0"/>
              </a:rPr>
              <a:t>acetate </a:t>
            </a:r>
            <a:r>
              <a:rPr lang="en-GB" sz="1800" dirty="0" smtClean="0">
                <a:latin typeface="Calibri" pitchFamily="34" charset="0"/>
                <a:cs typeface="Calibri" pitchFamily="34" charset="0"/>
              </a:rPr>
              <a:t>on top of the background of the character in a different </a:t>
            </a:r>
            <a:r>
              <a:rPr lang="en-GB" sz="1800" dirty="0" smtClean="0">
                <a:latin typeface="Calibri" pitchFamily="34" charset="0"/>
                <a:cs typeface="Calibri" pitchFamily="34" charset="0"/>
              </a:rPr>
              <a:t>movement </a:t>
            </a:r>
            <a:r>
              <a:rPr lang="en-GB" sz="1800" dirty="0" smtClean="0">
                <a:latin typeface="Calibri" pitchFamily="34" charset="0"/>
                <a:cs typeface="Calibri" pitchFamily="34" charset="0"/>
              </a:rPr>
              <a:t>and recording </a:t>
            </a:r>
            <a:r>
              <a:rPr lang="en-GB" sz="1800" dirty="0" smtClean="0">
                <a:latin typeface="Calibri" pitchFamily="34" charset="0"/>
                <a:cs typeface="Calibri" pitchFamily="34" charset="0"/>
              </a:rPr>
              <a:t>this. When enough were done, 12 frames per second, 300 seconds, 3600 frames, they were then played back to </a:t>
            </a:r>
            <a:r>
              <a:rPr lang="en-GB" sz="1800" dirty="0" smtClean="0">
                <a:latin typeface="Calibri" pitchFamily="34" charset="0"/>
                <a:cs typeface="Calibri" pitchFamily="34" charset="0"/>
              </a:rPr>
              <a:t>make it look like the character is moving</a:t>
            </a:r>
            <a:r>
              <a:rPr lang="en-GB" sz="1800" dirty="0" smtClean="0">
                <a:latin typeface="Calibri" pitchFamily="34" charset="0"/>
                <a:cs typeface="Calibri" pitchFamily="34" charset="0"/>
              </a:rPr>
              <a:t>.</a:t>
            </a:r>
            <a:endParaRPr lang="en-GB" sz="1800" dirty="0">
              <a:latin typeface="Calibri" pitchFamily="34" charset="0"/>
              <a:cs typeface="Calibri" pitchFamily="34" charset="0"/>
            </a:endParaRPr>
          </a:p>
        </p:txBody>
      </p:sp>
      <p:sp>
        <p:nvSpPr>
          <p:cNvPr id="18" name="Title 2"/>
          <p:cNvSpPr>
            <a:spLocks noGrp="1"/>
          </p:cNvSpPr>
          <p:nvPr>
            <p:ph type="title"/>
          </p:nvPr>
        </p:nvSpPr>
        <p:spPr>
          <a:xfrm>
            <a:off x="230832" y="116632"/>
            <a:ext cx="8733656" cy="648072"/>
          </a:xfrm>
        </p:spPr>
        <p:txBody>
          <a:bodyPr>
            <a:noAutofit/>
          </a:bodyPr>
          <a:lstStyle/>
          <a:p>
            <a:r>
              <a:rPr lang="en-GB" sz="3200" dirty="0" smtClean="0"/>
              <a:t>P1.1 – Principles of </a:t>
            </a:r>
            <a:r>
              <a:rPr lang="en-GB" sz="3200" dirty="0" smtClean="0"/>
              <a:t>2D Animation </a:t>
            </a:r>
            <a:r>
              <a:rPr lang="en-GB" sz="3200" dirty="0" smtClean="0"/>
              <a:t>- Intro </a:t>
            </a:r>
            <a:endParaRPr lang="en-GB" sz="3200" dirty="0"/>
          </a:p>
        </p:txBody>
      </p:sp>
    </p:spTree>
    <p:extLst>
      <p:ext uri="{BB962C8B-B14F-4D97-AF65-F5344CB8AC3E}">
        <p14:creationId xmlns:p14="http://schemas.microsoft.com/office/powerpoint/2010/main" val="369697244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4" y="764704"/>
            <a:ext cx="7303898" cy="5688632"/>
          </a:xfrm>
        </p:spPr>
        <p:txBody>
          <a:bodyPr>
            <a:noAutofit/>
          </a:bodyPr>
          <a:lstStyle/>
          <a:p>
            <a:pPr marL="255588" indent="-255588"/>
            <a:r>
              <a:rPr lang="en-GB" sz="1600" dirty="0" smtClean="0">
                <a:latin typeface="Calibri" pitchFamily="34" charset="0"/>
                <a:cs typeface="Calibri" pitchFamily="34" charset="0"/>
              </a:rPr>
              <a:t>Over </a:t>
            </a:r>
            <a:r>
              <a:rPr lang="en-GB" sz="1600" dirty="0">
                <a:latin typeface="Calibri" pitchFamily="34" charset="0"/>
                <a:cs typeface="Calibri" pitchFamily="34" charset="0"/>
              </a:rPr>
              <a:t>the years animation has evolved from hand drawn sketches painstakingly drawn and filmed frame by frame to extremely complex 3D computer models which can be difficult to differentiate from real </a:t>
            </a:r>
            <a:r>
              <a:rPr lang="en-GB" sz="1600" dirty="0" smtClean="0">
                <a:latin typeface="Calibri" pitchFamily="34" charset="0"/>
                <a:cs typeface="Calibri" pitchFamily="34" charset="0"/>
              </a:rPr>
              <a:t>life.</a:t>
            </a:r>
          </a:p>
          <a:p>
            <a:pPr marL="255588" indent="-255588"/>
            <a:r>
              <a:rPr lang="en-GB" sz="1600" b="1" dirty="0" smtClean="0">
                <a:latin typeface="Calibri" pitchFamily="34" charset="0"/>
                <a:cs typeface="Calibri" pitchFamily="34" charset="0"/>
              </a:rPr>
              <a:t>You </a:t>
            </a:r>
            <a:r>
              <a:rPr lang="en-GB" sz="1600" b="1" dirty="0" smtClean="0">
                <a:latin typeface="Calibri" pitchFamily="34" charset="0"/>
                <a:cs typeface="Calibri" pitchFamily="34" charset="0"/>
              </a:rPr>
              <a:t>need to research the animation </a:t>
            </a:r>
            <a:r>
              <a:rPr lang="en-GB" sz="1600" b="1" dirty="0" smtClean="0">
                <a:latin typeface="Calibri" pitchFamily="34" charset="0"/>
                <a:cs typeface="Calibri" pitchFamily="34" charset="0"/>
              </a:rPr>
              <a:t>industry - </a:t>
            </a:r>
            <a:r>
              <a:rPr lang="en-GB" sz="1600" dirty="0" smtClean="0">
                <a:latin typeface="Calibri" pitchFamily="34" charset="0"/>
                <a:cs typeface="Calibri" pitchFamily="34" charset="0"/>
              </a:rPr>
              <a:t>Look at Cel animation, Disney, Ray </a:t>
            </a:r>
            <a:r>
              <a:rPr lang="en-GB" sz="1600" dirty="0" err="1" smtClean="0">
                <a:latin typeface="Calibri" pitchFamily="34" charset="0"/>
                <a:cs typeface="Calibri" pitchFamily="34" charset="0"/>
              </a:rPr>
              <a:t>Harryhausen</a:t>
            </a:r>
            <a:r>
              <a:rPr lang="en-GB" sz="1600" dirty="0" smtClean="0">
                <a:latin typeface="Calibri" pitchFamily="34" charset="0"/>
                <a:cs typeface="Calibri" pitchFamily="34" charset="0"/>
              </a:rPr>
              <a:t>, Hanna </a:t>
            </a:r>
            <a:r>
              <a:rPr lang="en-GB" sz="1600" dirty="0" err="1" smtClean="0">
                <a:latin typeface="Calibri" pitchFamily="34" charset="0"/>
                <a:cs typeface="Calibri" pitchFamily="34" charset="0"/>
              </a:rPr>
              <a:t>Barbera</a:t>
            </a:r>
            <a:r>
              <a:rPr lang="en-GB" sz="1600" dirty="0" smtClean="0">
                <a:latin typeface="Calibri" pitchFamily="34" charset="0"/>
                <a:cs typeface="Calibri" pitchFamily="34" charset="0"/>
              </a:rPr>
              <a:t>, The Last </a:t>
            </a:r>
            <a:r>
              <a:rPr lang="en-GB" sz="1600" dirty="0" err="1" smtClean="0">
                <a:latin typeface="Calibri" pitchFamily="34" charset="0"/>
                <a:cs typeface="Calibri" pitchFamily="34" charset="0"/>
              </a:rPr>
              <a:t>Starfighter</a:t>
            </a:r>
            <a:r>
              <a:rPr lang="en-GB" sz="1600" dirty="0" smtClean="0">
                <a:latin typeface="Calibri" pitchFamily="34" charset="0"/>
                <a:cs typeface="Calibri" pitchFamily="34" charset="0"/>
              </a:rPr>
              <a:t>, ILM and Maya Rigging.</a:t>
            </a:r>
          </a:p>
          <a:p>
            <a:pPr marL="255588" indent="-255588"/>
            <a:r>
              <a:rPr lang="en-GB" sz="1600" dirty="0" smtClean="0">
                <a:latin typeface="Calibri" pitchFamily="34" charset="0"/>
                <a:cs typeface="Calibri" pitchFamily="34" charset="0"/>
              </a:rPr>
              <a:t>Animated </a:t>
            </a:r>
            <a:r>
              <a:rPr lang="en-GB" sz="1600" dirty="0" smtClean="0">
                <a:latin typeface="Calibri" pitchFamily="34" charset="0"/>
                <a:cs typeface="Calibri" pitchFamily="34" charset="0"/>
              </a:rPr>
              <a:t>content can be featured in many different places not just </a:t>
            </a:r>
            <a:r>
              <a:rPr lang="en-GB" sz="1600" dirty="0" smtClean="0">
                <a:latin typeface="Calibri" pitchFamily="34" charset="0"/>
                <a:cs typeface="Calibri" pitchFamily="34" charset="0"/>
              </a:rPr>
              <a:t>in Films</a:t>
            </a:r>
            <a:r>
              <a:rPr lang="en-GB" sz="1600" dirty="0" smtClean="0">
                <a:latin typeface="Calibri" pitchFamily="34" charset="0"/>
                <a:cs typeface="Calibri" pitchFamily="34" charset="0"/>
              </a:rPr>
              <a:t>, </a:t>
            </a:r>
            <a:r>
              <a:rPr lang="en-GB" sz="1600" dirty="0" smtClean="0">
                <a:latin typeface="Calibri" pitchFamily="34" charset="0"/>
                <a:cs typeface="Calibri" pitchFamily="34" charset="0"/>
              </a:rPr>
              <a:t>Cartoons </a:t>
            </a:r>
            <a:r>
              <a:rPr lang="en-GB" sz="1600" dirty="0" smtClean="0">
                <a:latin typeface="Calibri" pitchFamily="34" charset="0"/>
                <a:cs typeface="Calibri" pitchFamily="34" charset="0"/>
              </a:rPr>
              <a:t>on </a:t>
            </a:r>
            <a:r>
              <a:rPr lang="en-GB" sz="1600" dirty="0" smtClean="0">
                <a:latin typeface="Calibri" pitchFamily="34" charset="0"/>
                <a:cs typeface="Calibri" pitchFamily="34" charset="0"/>
              </a:rPr>
              <a:t>TV, Commercials</a:t>
            </a:r>
            <a:r>
              <a:rPr lang="en-GB" sz="1600" dirty="0" smtClean="0">
                <a:latin typeface="Calibri" pitchFamily="34" charset="0"/>
                <a:cs typeface="Calibri" pitchFamily="34" charset="0"/>
              </a:rPr>
              <a:t>, </a:t>
            </a:r>
            <a:r>
              <a:rPr lang="en-GB" sz="1600" dirty="0" smtClean="0">
                <a:latin typeface="Calibri" pitchFamily="34" charset="0"/>
                <a:cs typeface="Calibri" pitchFamily="34" charset="0"/>
              </a:rPr>
              <a:t>Websites </a:t>
            </a:r>
            <a:r>
              <a:rPr lang="en-GB" sz="1600" dirty="0" smtClean="0">
                <a:latin typeface="Calibri" pitchFamily="34" charset="0"/>
                <a:cs typeface="Calibri" pitchFamily="34" charset="0"/>
              </a:rPr>
              <a:t>and </a:t>
            </a:r>
            <a:r>
              <a:rPr lang="en-GB" sz="1600" dirty="0" smtClean="0">
                <a:latin typeface="Calibri" pitchFamily="34" charset="0"/>
                <a:cs typeface="Calibri" pitchFamily="34" charset="0"/>
              </a:rPr>
              <a:t>Video </a:t>
            </a:r>
            <a:r>
              <a:rPr lang="en-GB" sz="1600" dirty="0" smtClean="0">
                <a:latin typeface="Calibri" pitchFamily="34" charset="0"/>
                <a:cs typeface="Calibri" pitchFamily="34" charset="0"/>
              </a:rPr>
              <a:t>games. </a:t>
            </a:r>
            <a:endParaRPr lang="en-GB" sz="1600" dirty="0" smtClean="0">
              <a:latin typeface="Calibri" pitchFamily="34" charset="0"/>
              <a:cs typeface="Calibri" pitchFamily="34" charset="0"/>
            </a:endParaRPr>
          </a:p>
          <a:p>
            <a:pPr marL="255588" indent="-255588"/>
            <a:r>
              <a:rPr lang="en-GB" sz="1600" dirty="0" smtClean="0">
                <a:latin typeface="Calibri" pitchFamily="34" charset="0"/>
                <a:cs typeface="Calibri" pitchFamily="34" charset="0"/>
              </a:rPr>
              <a:t>However</a:t>
            </a:r>
            <a:r>
              <a:rPr lang="en-GB" sz="1600" dirty="0" smtClean="0">
                <a:latin typeface="Calibri" pitchFamily="34" charset="0"/>
                <a:cs typeface="Calibri" pitchFamily="34" charset="0"/>
              </a:rPr>
              <a:t>, </a:t>
            </a:r>
            <a:r>
              <a:rPr lang="en-GB" sz="1600" dirty="0" smtClean="0">
                <a:latin typeface="Calibri" pitchFamily="34" charset="0"/>
                <a:cs typeface="Calibri" pitchFamily="34" charset="0"/>
              </a:rPr>
              <a:t>the animation business is </a:t>
            </a:r>
            <a:r>
              <a:rPr lang="en-GB" sz="1600" dirty="0" smtClean="0">
                <a:latin typeface="Calibri" pitchFamily="34" charset="0"/>
                <a:cs typeface="Calibri" pitchFamily="34" charset="0"/>
              </a:rPr>
              <a:t>still a relatively small </a:t>
            </a:r>
            <a:r>
              <a:rPr lang="en-GB" sz="1600" dirty="0" smtClean="0">
                <a:latin typeface="Calibri" pitchFamily="34" charset="0"/>
                <a:cs typeface="Calibri" pitchFamily="34" charset="0"/>
              </a:rPr>
              <a:t>but growing industry </a:t>
            </a:r>
            <a:r>
              <a:rPr lang="en-GB" sz="1600" dirty="0" smtClean="0">
                <a:latin typeface="Calibri" pitchFamily="34" charset="0"/>
                <a:cs typeface="Calibri" pitchFamily="34" charset="0"/>
              </a:rPr>
              <a:t>as the technology becomes more advanced and easier to create animations. </a:t>
            </a:r>
            <a:r>
              <a:rPr lang="en-GB" sz="1600" dirty="0" smtClean="0">
                <a:latin typeface="Calibri" pitchFamily="34" charset="0"/>
                <a:cs typeface="Calibri" pitchFamily="34" charset="0"/>
              </a:rPr>
              <a:t>Remember </a:t>
            </a:r>
            <a:r>
              <a:rPr lang="en-GB" sz="1600" dirty="0" smtClean="0">
                <a:latin typeface="Calibri" pitchFamily="34" charset="0"/>
                <a:cs typeface="Calibri" pitchFamily="34" charset="0"/>
              </a:rPr>
              <a:t>animation is not just cartoons but also </a:t>
            </a:r>
            <a:r>
              <a:rPr lang="en-GB" sz="1600" dirty="0" smtClean="0">
                <a:latin typeface="Calibri" pitchFamily="34" charset="0"/>
                <a:cs typeface="Calibri" pitchFamily="34" charset="0"/>
              </a:rPr>
              <a:t>stop-frame, </a:t>
            </a:r>
            <a:r>
              <a:rPr lang="en-GB" sz="1600" dirty="0" smtClean="0">
                <a:latin typeface="Calibri" pitchFamily="34" charset="0"/>
                <a:cs typeface="Calibri" pitchFamily="34" charset="0"/>
              </a:rPr>
              <a:t>where models are filmed frame by </a:t>
            </a:r>
            <a:r>
              <a:rPr lang="en-GB" sz="1600" dirty="0" smtClean="0">
                <a:latin typeface="Calibri" pitchFamily="34" charset="0"/>
                <a:cs typeface="Calibri" pitchFamily="34" charset="0"/>
              </a:rPr>
              <a:t>frame. There </a:t>
            </a:r>
            <a:r>
              <a:rPr lang="en-GB" sz="1600" dirty="0" smtClean="0">
                <a:latin typeface="Calibri" pitchFamily="34" charset="0"/>
                <a:cs typeface="Calibri" pitchFamily="34" charset="0"/>
              </a:rPr>
              <a:t>are three main types of animation that are commonly used within </a:t>
            </a:r>
            <a:r>
              <a:rPr lang="en-GB" sz="1600" dirty="0" smtClean="0">
                <a:latin typeface="Calibri" pitchFamily="34" charset="0"/>
                <a:cs typeface="Calibri" pitchFamily="34" charset="0"/>
              </a:rPr>
              <a:t>Films </a:t>
            </a:r>
            <a:r>
              <a:rPr lang="en-GB" sz="1600" dirty="0" smtClean="0">
                <a:latin typeface="Calibri" pitchFamily="34" charset="0"/>
                <a:cs typeface="Calibri" pitchFamily="34" charset="0"/>
              </a:rPr>
              <a:t>and </a:t>
            </a:r>
            <a:r>
              <a:rPr lang="en-GB" sz="1600" dirty="0" smtClean="0">
                <a:latin typeface="Calibri" pitchFamily="34" charset="0"/>
                <a:cs typeface="Calibri" pitchFamily="34" charset="0"/>
              </a:rPr>
              <a:t>Cartoons</a:t>
            </a:r>
            <a:r>
              <a:rPr lang="en-GB" sz="1600" dirty="0" smtClean="0">
                <a:latin typeface="Calibri" pitchFamily="34" charset="0"/>
                <a:cs typeface="Calibri" pitchFamily="34" charset="0"/>
              </a:rPr>
              <a:t>, these are called:</a:t>
            </a:r>
          </a:p>
          <a:p>
            <a:pPr marL="2682875" lvl="1"/>
            <a:r>
              <a:rPr lang="en-GB" sz="1600" b="1" dirty="0" smtClean="0">
                <a:latin typeface="Calibri" pitchFamily="34" charset="0"/>
                <a:cs typeface="Calibri" pitchFamily="34" charset="0"/>
              </a:rPr>
              <a:t>Stop frame </a:t>
            </a:r>
          </a:p>
          <a:p>
            <a:pPr marL="2682875" lvl="1"/>
            <a:r>
              <a:rPr lang="en-GB" sz="1600" b="1" dirty="0" smtClean="0">
                <a:latin typeface="Calibri" pitchFamily="34" charset="0"/>
                <a:cs typeface="Calibri" pitchFamily="34" charset="0"/>
              </a:rPr>
              <a:t>Cell animation </a:t>
            </a:r>
          </a:p>
          <a:p>
            <a:pPr marL="2682875" lvl="1"/>
            <a:r>
              <a:rPr lang="en-GB" sz="1600" b="1" dirty="0" smtClean="0">
                <a:latin typeface="Calibri" pitchFamily="34" charset="0"/>
                <a:cs typeface="Calibri" pitchFamily="34" charset="0"/>
              </a:rPr>
              <a:t>CGI (Computer Generated Image</a:t>
            </a:r>
            <a:r>
              <a:rPr lang="en-GB" sz="1600" b="1" dirty="0" smtClean="0">
                <a:latin typeface="Calibri" pitchFamily="34" charset="0"/>
                <a:cs typeface="Calibri" pitchFamily="34" charset="0"/>
              </a:rPr>
              <a:t>)</a:t>
            </a:r>
          </a:p>
          <a:p>
            <a:pPr marL="0" indent="0">
              <a:buNone/>
            </a:pPr>
            <a:r>
              <a:rPr lang="en-GB" sz="1600" b="1" dirty="0" smtClean="0">
                <a:latin typeface="Calibri" pitchFamily="34" charset="0"/>
                <a:cs typeface="Calibri" pitchFamily="34" charset="0"/>
              </a:rPr>
              <a:t>P1.1 – Task 01 - </a:t>
            </a:r>
            <a:r>
              <a:rPr lang="en-GB" sz="1600" dirty="0">
                <a:latin typeface="Calibri" pitchFamily="34" charset="0"/>
                <a:cs typeface="Calibri" pitchFamily="34" charset="0"/>
              </a:rPr>
              <a:t>Research and Introduce the Animation Industry</a:t>
            </a:r>
          </a:p>
          <a:p>
            <a:pPr marL="269875" indent="-255588"/>
            <a:r>
              <a:rPr lang="en-GB" sz="1600" dirty="0">
                <a:latin typeface="Calibri" pitchFamily="34" charset="0"/>
                <a:cs typeface="Calibri" pitchFamily="34" charset="0"/>
              </a:rPr>
              <a:t>What is it</a:t>
            </a:r>
            <a:r>
              <a:rPr lang="en-GB" sz="1600" dirty="0" smtClean="0">
                <a:latin typeface="Calibri" pitchFamily="34" charset="0"/>
                <a:cs typeface="Calibri" pitchFamily="34" charset="0"/>
              </a:rPr>
              <a:t>? – Describe what animation is and how it is produced.</a:t>
            </a:r>
          </a:p>
          <a:p>
            <a:pPr marL="269875" indent="-255588"/>
            <a:r>
              <a:rPr lang="en-GB" sz="1600" dirty="0" smtClean="0">
                <a:latin typeface="Calibri" pitchFamily="34" charset="0"/>
                <a:cs typeface="Calibri" pitchFamily="34" charset="0"/>
              </a:rPr>
              <a:t>Why do we need it? – Describe TV, Cinema, Web, Games.</a:t>
            </a:r>
            <a:endParaRPr lang="en-GB" sz="1600" dirty="0">
              <a:latin typeface="Calibri" pitchFamily="34" charset="0"/>
              <a:cs typeface="Calibri" pitchFamily="34" charset="0"/>
            </a:endParaRPr>
          </a:p>
          <a:p>
            <a:pPr marL="269875" indent="-255588"/>
            <a:r>
              <a:rPr lang="en-GB" sz="1600" dirty="0">
                <a:latin typeface="Calibri" pitchFamily="34" charset="0"/>
                <a:cs typeface="Calibri" pitchFamily="34" charset="0"/>
              </a:rPr>
              <a:t>What does it involve </a:t>
            </a:r>
            <a:r>
              <a:rPr lang="en-GB" sz="1600" dirty="0" smtClean="0">
                <a:latin typeface="Calibri" pitchFamily="34" charset="0"/>
                <a:cs typeface="Calibri" pitchFamily="34" charset="0"/>
              </a:rPr>
              <a:t>? – Describe the techniques, the hardware needed.</a:t>
            </a:r>
            <a:endParaRPr lang="en-GB" sz="1600" dirty="0">
              <a:latin typeface="Calibri" pitchFamily="34" charset="0"/>
              <a:cs typeface="Calibri" pitchFamily="34" charset="0"/>
            </a:endParaRPr>
          </a:p>
          <a:p>
            <a:pPr marL="269875" indent="-255588"/>
            <a:r>
              <a:rPr lang="en-GB" sz="1600" dirty="0">
                <a:latin typeface="Calibri" pitchFamily="34" charset="0"/>
                <a:cs typeface="Calibri" pitchFamily="34" charset="0"/>
              </a:rPr>
              <a:t>How has it changed over time? </a:t>
            </a:r>
            <a:r>
              <a:rPr lang="en-GB" sz="1600" dirty="0" smtClean="0">
                <a:latin typeface="Calibri" pitchFamily="34" charset="0"/>
                <a:cs typeface="Calibri" pitchFamily="34" charset="0"/>
              </a:rPr>
              <a:t>– Describe the history and the changes.</a:t>
            </a:r>
            <a:endParaRPr lang="en-GB" sz="1600" dirty="0" smtClean="0">
              <a:latin typeface="Calibri" pitchFamily="34" charset="0"/>
              <a:cs typeface="Calibri" pitchFamily="34" charset="0"/>
            </a:endParaRPr>
          </a:p>
        </p:txBody>
      </p:sp>
      <p:pic>
        <p:nvPicPr>
          <p:cNvPr id="9218" name="Picture 2" descr="http://www.animationarchive.org/pics/joeidevivre01.jpg"/>
          <p:cNvPicPr>
            <a:picLocks noChangeAspect="1" noChangeArrowheads="1"/>
          </p:cNvPicPr>
          <p:nvPr/>
        </p:nvPicPr>
        <p:blipFill>
          <a:blip r:embed="rId3" cstate="print"/>
          <a:srcRect/>
          <a:stretch>
            <a:fillRect/>
          </a:stretch>
        </p:blipFill>
        <p:spPr bwMode="auto">
          <a:xfrm>
            <a:off x="7500325" y="5148071"/>
            <a:ext cx="1536171" cy="1152129"/>
          </a:xfrm>
          <a:prstGeom prst="rect">
            <a:avLst/>
          </a:prstGeom>
          <a:noFill/>
        </p:spPr>
      </p:pic>
      <p:pic>
        <p:nvPicPr>
          <p:cNvPr id="9220" name="Picture 4" descr="http://static.guim.co.uk/sys-images/Film/Pix/pictures/2010/1/15/1263574162388/Avatar-2009-001.jpg"/>
          <p:cNvPicPr>
            <a:picLocks noChangeAspect="1" noChangeArrowheads="1"/>
          </p:cNvPicPr>
          <p:nvPr/>
        </p:nvPicPr>
        <p:blipFill>
          <a:blip r:embed="rId4" cstate="print"/>
          <a:srcRect/>
          <a:stretch>
            <a:fillRect/>
          </a:stretch>
        </p:blipFill>
        <p:spPr bwMode="auto">
          <a:xfrm>
            <a:off x="7446742" y="2348880"/>
            <a:ext cx="1589753" cy="1080120"/>
          </a:xfrm>
          <a:prstGeom prst="rect">
            <a:avLst/>
          </a:prstGeom>
          <a:noFill/>
        </p:spPr>
      </p:pic>
      <p:pic>
        <p:nvPicPr>
          <p:cNvPr id="9222" name="Picture 6" descr="http://1.bp.blogspot.com/_MbYeHpPpWCM/SxVFmDxVsXI/AAAAAAAAEwE/x7y0u0ahg_8/s1600/0007blogThe-Wrong-Trousers-wallace-and-gromit-343158_500_375.jpg"/>
          <p:cNvPicPr>
            <a:picLocks noChangeAspect="1" noChangeArrowheads="1"/>
          </p:cNvPicPr>
          <p:nvPr/>
        </p:nvPicPr>
        <p:blipFill>
          <a:blip r:embed="rId5" cstate="print"/>
          <a:srcRect/>
          <a:stretch>
            <a:fillRect/>
          </a:stretch>
        </p:blipFill>
        <p:spPr bwMode="auto">
          <a:xfrm>
            <a:off x="7500325" y="3717032"/>
            <a:ext cx="1536171" cy="1152128"/>
          </a:xfrm>
          <a:prstGeom prst="rect">
            <a:avLst/>
          </a:prstGeom>
          <a:noFill/>
        </p:spPr>
      </p:pic>
      <p:sp>
        <p:nvSpPr>
          <p:cNvPr id="23" name="Title 2"/>
          <p:cNvSpPr txBox="1">
            <a:spLocks/>
          </p:cNvSpPr>
          <p:nvPr/>
        </p:nvSpPr>
        <p:spPr>
          <a:xfrm>
            <a:off x="230832" y="116632"/>
            <a:ext cx="8733656"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smtClean="0"/>
              <a:t>P1.1 – Principles of 2D Animation - Intro </a:t>
            </a:r>
            <a:endParaRPr lang="en-GB" sz="3200" dirty="0"/>
          </a:p>
        </p:txBody>
      </p:sp>
    </p:spTree>
    <p:extLst>
      <p:ext uri="{BB962C8B-B14F-4D97-AF65-F5344CB8AC3E}">
        <p14:creationId xmlns:p14="http://schemas.microsoft.com/office/powerpoint/2010/main" val="148878467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04034"/>
            <a:ext cx="8686800" cy="4929222"/>
          </a:xfrm>
        </p:spPr>
        <p:txBody>
          <a:bodyPr>
            <a:noAutofit/>
          </a:bodyPr>
          <a:lstStyle/>
          <a:p>
            <a:pPr marL="285750" indent="-285750"/>
            <a:r>
              <a:rPr lang="en-GB" sz="2000" dirty="0" smtClean="0">
                <a:latin typeface="Calibri" pitchFamily="34" charset="0"/>
                <a:cs typeface="Calibri" pitchFamily="34" charset="0"/>
              </a:rPr>
              <a:t>In the business today there are a range of different techniques by animators. Even though we see CGI mostly in Cinemas, there are still other types that are persistent did to cost and style. You will need </a:t>
            </a:r>
            <a:r>
              <a:rPr lang="en-GB" sz="2000" dirty="0" smtClean="0">
                <a:latin typeface="Calibri" pitchFamily="34" charset="0"/>
                <a:cs typeface="Calibri" pitchFamily="34" charset="0"/>
              </a:rPr>
              <a:t>to cover the animation technology that has been and continues to be used </a:t>
            </a:r>
            <a:r>
              <a:rPr lang="en-GB" sz="2000" dirty="0" smtClean="0">
                <a:latin typeface="Calibri" pitchFamily="34" charset="0"/>
                <a:cs typeface="Calibri" pitchFamily="34" charset="0"/>
              </a:rPr>
              <a:t>within </a:t>
            </a:r>
            <a:r>
              <a:rPr lang="en-GB" sz="2000" dirty="0" smtClean="0">
                <a:latin typeface="Calibri" pitchFamily="34" charset="0"/>
                <a:cs typeface="Calibri" pitchFamily="34" charset="0"/>
              </a:rPr>
              <a:t>this </a:t>
            </a:r>
            <a:r>
              <a:rPr lang="en-GB" sz="2000" dirty="0" smtClean="0">
                <a:latin typeface="Calibri" pitchFamily="34" charset="0"/>
                <a:cs typeface="Calibri" pitchFamily="34" charset="0"/>
              </a:rPr>
              <a:t>industry. Animation </a:t>
            </a:r>
            <a:r>
              <a:rPr lang="en-GB" sz="2000" dirty="0" smtClean="0">
                <a:latin typeface="Calibri" pitchFamily="34" charset="0"/>
                <a:cs typeface="Calibri" pitchFamily="34" charset="0"/>
              </a:rPr>
              <a:t>technology has changed dramatically over the last 20 years, which has allowed animators imagination to go wild with spectacular </a:t>
            </a:r>
            <a:r>
              <a:rPr lang="en-GB" sz="2000" dirty="0" smtClean="0">
                <a:latin typeface="Calibri" pitchFamily="34" charset="0"/>
                <a:cs typeface="Calibri" pitchFamily="34" charset="0"/>
              </a:rPr>
              <a:t>effect</a:t>
            </a:r>
          </a:p>
          <a:p>
            <a:pPr marL="285750" indent="-285750"/>
            <a:r>
              <a:rPr lang="en-GB" sz="2000" dirty="0" smtClean="0">
                <a:latin typeface="Calibri" pitchFamily="34" charset="0"/>
                <a:cs typeface="Calibri" pitchFamily="34" charset="0"/>
              </a:rPr>
              <a:t>Many </a:t>
            </a:r>
            <a:r>
              <a:rPr lang="en-GB" sz="2000" dirty="0" smtClean="0">
                <a:latin typeface="Calibri" pitchFamily="34" charset="0"/>
                <a:cs typeface="Calibri" pitchFamily="34" charset="0"/>
              </a:rPr>
              <a:t>different technologies exist - which are given below and covered in more detail over the </a:t>
            </a:r>
            <a:r>
              <a:rPr lang="en-GB" sz="2000" b="1" u="sng" dirty="0" smtClean="0">
                <a:latin typeface="Calibri" pitchFamily="34" charset="0"/>
                <a:cs typeface="Calibri" pitchFamily="34" charset="0"/>
                <a:hlinkClick r:id="rId3" action="ppaction://hlinksldjump"/>
              </a:rPr>
              <a:t>next 12 </a:t>
            </a:r>
            <a:r>
              <a:rPr lang="en-GB" sz="2000" b="1" u="sng" dirty="0" smtClean="0">
                <a:latin typeface="Calibri" pitchFamily="34" charset="0"/>
                <a:cs typeface="Calibri" pitchFamily="34" charset="0"/>
                <a:hlinkClick r:id="rId3" action="ppaction://hlinksldjump"/>
              </a:rPr>
              <a:t>slides</a:t>
            </a:r>
            <a:endParaRPr lang="en-GB" sz="2000" b="1" u="sng" dirty="0" smtClean="0">
              <a:latin typeface="Calibri" pitchFamily="34" charset="0"/>
              <a:cs typeface="Calibri" pitchFamily="34" charset="0"/>
            </a:endParaRPr>
          </a:p>
          <a:p>
            <a:pPr marL="285750" indent="-285750"/>
            <a:endParaRPr lang="en-GB" sz="2000" b="1" u="sng" dirty="0">
              <a:latin typeface="Calibri" pitchFamily="34" charset="0"/>
              <a:cs typeface="Calibri" pitchFamily="34" charset="0"/>
            </a:endParaRPr>
          </a:p>
          <a:p>
            <a:pPr marL="285750" indent="-285750"/>
            <a:endParaRPr lang="en-GB" sz="2000" b="1" u="sng" dirty="0" smtClean="0">
              <a:latin typeface="Calibri" pitchFamily="34" charset="0"/>
              <a:cs typeface="Calibri" pitchFamily="34" charset="0"/>
            </a:endParaRPr>
          </a:p>
          <a:p>
            <a:pPr marL="285750" indent="-285750"/>
            <a:endParaRPr lang="en-GB" sz="2000" b="1" u="sng" dirty="0" smtClean="0">
              <a:latin typeface="Calibri" pitchFamily="34" charset="0"/>
              <a:cs typeface="Calibri" pitchFamily="34" charset="0"/>
            </a:endParaRPr>
          </a:p>
          <a:p>
            <a:pPr>
              <a:buNone/>
            </a:pPr>
            <a:endParaRPr lang="en-GB" sz="1800" b="1" dirty="0" smtClean="0">
              <a:latin typeface="Calibri" pitchFamily="34" charset="0"/>
              <a:cs typeface="Calibri" pitchFamily="34" charset="0"/>
              <a:hlinkClick r:id="rId4"/>
            </a:endParaRPr>
          </a:p>
          <a:p>
            <a:pPr>
              <a:buNone/>
            </a:pPr>
            <a:endParaRPr lang="en-GB" sz="1800" b="1" dirty="0">
              <a:latin typeface="Calibri" pitchFamily="34" charset="0"/>
              <a:cs typeface="Calibri" pitchFamily="34" charset="0"/>
              <a:hlinkClick r:id="rId4"/>
            </a:endParaRPr>
          </a:p>
          <a:p>
            <a:pPr>
              <a:buNone/>
            </a:pPr>
            <a:endParaRPr lang="en-GB" sz="1800" b="1" dirty="0" smtClean="0">
              <a:latin typeface="Calibri" pitchFamily="34" charset="0"/>
              <a:cs typeface="Calibri" pitchFamily="34" charset="0"/>
              <a:hlinkClick r:id="rId4"/>
            </a:endParaRPr>
          </a:p>
          <a:p>
            <a:pPr>
              <a:buNone/>
            </a:pPr>
            <a:endParaRPr lang="en-GB" sz="2000" b="1" dirty="0" smtClean="0">
              <a:latin typeface="Calibri" pitchFamily="34" charset="0"/>
              <a:cs typeface="Calibri" pitchFamily="34" charset="0"/>
              <a:hlinkClick r:id="rId4"/>
            </a:endParaRPr>
          </a:p>
          <a:p>
            <a:pPr algn="ctr">
              <a:buNone/>
            </a:pPr>
            <a:r>
              <a:rPr lang="en-GB" sz="2400" b="1" dirty="0" smtClean="0">
                <a:latin typeface="Calibri" pitchFamily="34" charset="0"/>
                <a:cs typeface="Calibri" pitchFamily="34" charset="0"/>
                <a:hlinkClick r:id="rId4"/>
              </a:rPr>
              <a:t>http://</a:t>
            </a:r>
            <a:r>
              <a:rPr lang="en-GB" sz="2400" b="1" dirty="0" smtClean="0">
                <a:latin typeface="Calibri" pitchFamily="34" charset="0"/>
                <a:cs typeface="Calibri" pitchFamily="34" charset="0"/>
                <a:hlinkClick r:id="rId4"/>
              </a:rPr>
              <a:t>en.wikipedia.org/wiki/History_of_animation</a:t>
            </a:r>
            <a:endParaRPr lang="en-GB" sz="2400" b="1" dirty="0" smtClean="0">
              <a:latin typeface="Calibri" pitchFamily="34" charset="0"/>
              <a:cs typeface="Calibri" pitchFamily="34"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4234672221"/>
              </p:ext>
            </p:extLst>
          </p:nvPr>
        </p:nvGraphicFramePr>
        <p:xfrm>
          <a:off x="251520" y="3547080"/>
          <a:ext cx="8640960" cy="2042160"/>
        </p:xfrm>
        <a:graphic>
          <a:graphicData uri="http://schemas.openxmlformats.org/drawingml/2006/table">
            <a:tbl>
              <a:tblPr firstRow="1" bandRow="1">
                <a:tableStyleId>{5C22544A-7EE6-4342-B048-85BDC9FD1C3A}</a:tableStyleId>
              </a:tblPr>
              <a:tblGrid>
                <a:gridCol w="1368152"/>
                <a:gridCol w="1800200"/>
                <a:gridCol w="3312368"/>
                <a:gridCol w="2160240"/>
              </a:tblGrid>
              <a:tr h="144016">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dirty="0" smtClean="0">
                          <a:latin typeface="Calibri" pitchFamily="34" charset="0"/>
                          <a:cs typeface="Calibri" pitchFamily="34" charset="0"/>
                          <a:hlinkClick r:id="rId3" action="ppaction://hlinksldjump"/>
                        </a:rPr>
                        <a:t>Zoetrope</a:t>
                      </a:r>
                      <a:endParaRPr lang="en-GB" sz="1600" b="1"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latin typeface="Calibri" pitchFamily="34" charset="0"/>
                          <a:cs typeface="Calibri" pitchFamily="34" charset="0"/>
                          <a:hlinkClick r:id="rId5" action="ppaction://hlinksldjump"/>
                        </a:rPr>
                        <a:t>Cell Animation</a:t>
                      </a:r>
                      <a:endParaRPr lang="en-GB" sz="1600" b="1" dirty="0">
                        <a:solidFill>
                          <a:schemeClr val="tx1"/>
                        </a:solidFill>
                        <a:latin typeface="Calibri" pitchFamily="34" charset="0"/>
                        <a:cs typeface="Calibri" pitchFamily="34" charset="0"/>
                      </a:endParaRPr>
                    </a:p>
                  </a:txBody>
                  <a:tcPr anchor="ctr"/>
                </a:tc>
                <a:tc>
                  <a:txBody>
                    <a:bodyPr/>
                    <a:lstStyle/>
                    <a:p>
                      <a:pPr algn="ctr"/>
                      <a:r>
                        <a:rPr lang="en-GB" sz="1600" dirty="0" smtClean="0">
                          <a:latin typeface="Calibri" pitchFamily="34" charset="0"/>
                          <a:cs typeface="Calibri" pitchFamily="34" charset="0"/>
                          <a:hlinkClick r:id="rId6" action="ppaction://hlinksldjump"/>
                        </a:rPr>
                        <a:t>Stop Motion / Stop Frame</a:t>
                      </a:r>
                      <a:endParaRPr lang="en-GB" sz="1600" dirty="0" smtClean="0">
                        <a:latin typeface="Calibri" pitchFamily="34" charset="0"/>
                        <a:cs typeface="Calibri" pitchFamily="34" charset="0"/>
                      </a:endParaRPr>
                    </a:p>
                    <a:p>
                      <a:pPr marL="342900" lvl="0" indent="-342900">
                        <a:buFont typeface="Arial" pitchFamily="34" charset="0"/>
                        <a:buChar char="•"/>
                      </a:pPr>
                      <a:r>
                        <a:rPr lang="en-GB" sz="1600" dirty="0" smtClean="0">
                          <a:latin typeface="Calibri" pitchFamily="34" charset="0"/>
                          <a:cs typeface="Calibri" pitchFamily="34" charset="0"/>
                        </a:rPr>
                        <a:t>Puppet </a:t>
                      </a:r>
                    </a:p>
                    <a:p>
                      <a:pPr marL="342900" lvl="0" indent="-342900">
                        <a:buFont typeface="Arial" pitchFamily="34" charset="0"/>
                        <a:buChar char="•"/>
                      </a:pPr>
                      <a:r>
                        <a:rPr lang="en-GB" sz="1600" dirty="0" smtClean="0">
                          <a:latin typeface="Calibri" pitchFamily="34" charset="0"/>
                          <a:cs typeface="Calibri" pitchFamily="34" charset="0"/>
                        </a:rPr>
                        <a:t>Clay </a:t>
                      </a:r>
                    </a:p>
                    <a:p>
                      <a:pPr marL="342900" lvl="0" indent="-342900">
                        <a:buFont typeface="Arial" pitchFamily="34" charset="0"/>
                        <a:buChar char="•"/>
                      </a:pPr>
                      <a:r>
                        <a:rPr lang="en-GB" sz="1600" dirty="0" smtClean="0">
                          <a:latin typeface="Calibri" pitchFamily="34" charset="0"/>
                          <a:cs typeface="Calibri" pitchFamily="34" charset="0"/>
                        </a:rPr>
                        <a:t>Model</a:t>
                      </a:r>
                    </a:p>
                    <a:p>
                      <a:pPr marL="342900" lvl="0" indent="-342900">
                        <a:buFont typeface="Arial" pitchFamily="34" charset="0"/>
                        <a:buChar char="•"/>
                      </a:pPr>
                      <a:r>
                        <a:rPr lang="en-GB" sz="1600" dirty="0" smtClean="0">
                          <a:latin typeface="Calibri" pitchFamily="34" charset="0"/>
                          <a:cs typeface="Calibri" pitchFamily="34" charset="0"/>
                        </a:rPr>
                        <a:t>Object </a:t>
                      </a:r>
                    </a:p>
                    <a:p>
                      <a:pPr marL="342900" lvl="0" indent="-342900">
                        <a:buFont typeface="Arial" pitchFamily="34" charset="0"/>
                        <a:buChar char="•"/>
                      </a:pPr>
                      <a:r>
                        <a:rPr lang="en-GB" sz="1600" dirty="0" smtClean="0">
                          <a:latin typeface="Calibri" pitchFamily="34" charset="0"/>
                          <a:cs typeface="Calibri" pitchFamily="34" charset="0"/>
                        </a:rPr>
                        <a:t>Graphic</a:t>
                      </a:r>
                    </a:p>
                    <a:p>
                      <a:pPr marL="342900" lvl="0" indent="-342900">
                        <a:buFont typeface="Arial" pitchFamily="34" charset="0"/>
                        <a:buChar char="•"/>
                      </a:pPr>
                      <a:r>
                        <a:rPr lang="en-GB" sz="1600" dirty="0" smtClean="0">
                          <a:latin typeface="Calibri" pitchFamily="34" charset="0"/>
                          <a:cs typeface="Calibri" pitchFamily="34" charset="0"/>
                        </a:rPr>
                        <a:t>Pixilation</a:t>
                      </a:r>
                    </a:p>
                    <a:p>
                      <a:pPr marL="342900" lvl="0" indent="-342900">
                        <a:buFont typeface="Arial" pitchFamily="34" charset="0"/>
                        <a:buChar char="•"/>
                      </a:pPr>
                      <a:r>
                        <a:rPr kumimoji="0" lang="en-GB" sz="1600" kern="1200" dirty="0" err="1" smtClean="0">
                          <a:latin typeface="Calibri" pitchFamily="34" charset="0"/>
                          <a:cs typeface="Calibri" pitchFamily="34" charset="0"/>
                        </a:rPr>
                        <a:t>Rotoscoping</a:t>
                      </a:r>
                      <a:r>
                        <a:rPr kumimoji="0" lang="en-GB" sz="1600" kern="1200" dirty="0" smtClean="0">
                          <a:latin typeface="Calibri" pitchFamily="34" charset="0"/>
                          <a:cs typeface="Calibri" pitchFamily="34" charset="0"/>
                        </a:rPr>
                        <a:t> </a:t>
                      </a:r>
                      <a:endParaRPr lang="en-GB" sz="1600" b="1" dirty="0">
                        <a:solidFill>
                          <a:schemeClr val="tx1"/>
                        </a:solidFill>
                        <a:latin typeface="Calibri" pitchFamily="34" charset="0"/>
                        <a:cs typeface="Calibri" pitchFamily="34" charset="0"/>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dirty="0" smtClean="0">
                          <a:latin typeface="Calibri" pitchFamily="34" charset="0"/>
                          <a:cs typeface="Calibri" pitchFamily="34" charset="0"/>
                          <a:hlinkClick r:id="rId7" action="ppaction://hlinksldjump"/>
                        </a:rPr>
                        <a:t>Flipbooks</a:t>
                      </a:r>
                      <a:endParaRPr lang="en-GB" sz="1600" dirty="0" smtClean="0">
                        <a:latin typeface="Calibri" pitchFamily="34" charset="0"/>
                        <a:cs typeface="Calibri" pitchFamily="34" charset="0"/>
                      </a:endParaRPr>
                    </a:p>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hlinkClick r:id="rId8" action="ppaction://hlinksldjump"/>
                        </a:rPr>
                        <a:t>Puppets</a:t>
                      </a:r>
                      <a:endParaRPr lang="en-GB" sz="1600" b="1" dirty="0">
                        <a:solidFill>
                          <a:schemeClr val="tx1"/>
                        </a:solidFill>
                        <a:latin typeface="Calibri" pitchFamily="34" charset="0"/>
                        <a:cs typeface="Calibri" pitchFamily="34" charset="0"/>
                      </a:endParaRPr>
                    </a:p>
                  </a:txBody>
                  <a:tcPr anchor="ctr"/>
                </a:tc>
              </a:tr>
            </a:tbl>
          </a:graphicData>
        </a:graphic>
      </p:graphicFrame>
      <p:sp>
        <p:nvSpPr>
          <p:cNvPr id="21" name="Title 2"/>
          <p:cNvSpPr txBox="1">
            <a:spLocks/>
          </p:cNvSpPr>
          <p:nvPr/>
        </p:nvSpPr>
        <p:spPr>
          <a:xfrm>
            <a:off x="230832" y="116632"/>
            <a:ext cx="8733656"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600" dirty="0" smtClean="0"/>
              <a:t>P1.2 – Animation Techniques - Intro </a:t>
            </a:r>
            <a:endParaRPr lang="en-GB" sz="3600" dirty="0"/>
          </a:p>
        </p:txBody>
      </p:sp>
    </p:spTree>
    <p:extLst>
      <p:ext uri="{BB962C8B-B14F-4D97-AF65-F5344CB8AC3E}">
        <p14:creationId xmlns:p14="http://schemas.microsoft.com/office/powerpoint/2010/main" val="154578228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4" y="764704"/>
            <a:ext cx="8749636" cy="5485431"/>
          </a:xfrm>
        </p:spPr>
        <p:txBody>
          <a:bodyPr>
            <a:normAutofit/>
          </a:bodyPr>
          <a:lstStyle/>
          <a:p>
            <a:pPr marL="342900" indent="-342900"/>
            <a:r>
              <a:rPr lang="en-GB" sz="2000" b="1" dirty="0" smtClean="0">
                <a:latin typeface="Calibri" pitchFamily="34" charset="0"/>
                <a:cs typeface="Calibri" pitchFamily="34" charset="0"/>
              </a:rPr>
              <a:t>Zoetrope – </a:t>
            </a:r>
            <a:r>
              <a:rPr lang="en-GB" sz="2000" dirty="0" smtClean="0">
                <a:latin typeface="Calibri" pitchFamily="34" charset="0"/>
                <a:cs typeface="Calibri" pitchFamily="34" charset="0"/>
              </a:rPr>
              <a:t>This is a </a:t>
            </a:r>
            <a:r>
              <a:rPr lang="en-GB" sz="2000" dirty="0" smtClean="0">
                <a:latin typeface="Calibri" pitchFamily="34" charset="0"/>
                <a:cs typeface="Calibri" pitchFamily="34" charset="0"/>
              </a:rPr>
              <a:t>device consisting of a cylinder with holes, or slits, cut </a:t>
            </a:r>
            <a:r>
              <a:rPr lang="en-GB" sz="2000" dirty="0" smtClean="0">
                <a:latin typeface="Calibri" pitchFamily="34" charset="0"/>
                <a:cs typeface="Calibri" pitchFamily="34" charset="0"/>
              </a:rPr>
              <a:t>around </a:t>
            </a:r>
            <a:r>
              <a:rPr lang="en-GB" sz="2000" dirty="0" smtClean="0">
                <a:latin typeface="Calibri" pitchFamily="34" charset="0"/>
                <a:cs typeface="Calibri" pitchFamily="34" charset="0"/>
              </a:rPr>
              <a:t>the side of it enabling you to see through the </a:t>
            </a:r>
            <a:r>
              <a:rPr lang="en-GB" sz="2000" dirty="0" smtClean="0">
                <a:latin typeface="Calibri" pitchFamily="34" charset="0"/>
                <a:cs typeface="Calibri" pitchFamily="34" charset="0"/>
              </a:rPr>
              <a:t>sides, very popular in the 18</a:t>
            </a:r>
            <a:r>
              <a:rPr lang="en-GB" sz="2000" baseline="30000" dirty="0" smtClean="0">
                <a:latin typeface="Calibri" pitchFamily="34" charset="0"/>
                <a:cs typeface="Calibri" pitchFamily="34" charset="0"/>
              </a:rPr>
              <a:t>th</a:t>
            </a:r>
            <a:r>
              <a:rPr lang="en-GB" sz="2000" dirty="0" smtClean="0">
                <a:latin typeface="Calibri" pitchFamily="34" charset="0"/>
                <a:cs typeface="Calibri" pitchFamily="34" charset="0"/>
              </a:rPr>
              <a:t> and 19</a:t>
            </a:r>
            <a:r>
              <a:rPr lang="en-GB" sz="2000" baseline="30000" dirty="0" smtClean="0">
                <a:latin typeface="Calibri" pitchFamily="34" charset="0"/>
                <a:cs typeface="Calibri" pitchFamily="34" charset="0"/>
              </a:rPr>
              <a:t>th</a:t>
            </a:r>
            <a:r>
              <a:rPr lang="en-GB" sz="2000" dirty="0" smtClean="0">
                <a:latin typeface="Calibri" pitchFamily="34" charset="0"/>
                <a:cs typeface="Calibri" pitchFamily="34" charset="0"/>
              </a:rPr>
              <a:t> centuries. The </a:t>
            </a:r>
            <a:r>
              <a:rPr lang="en-GB" sz="2000" dirty="0" smtClean="0">
                <a:latin typeface="Calibri" pitchFamily="34" charset="0"/>
                <a:cs typeface="Calibri" pitchFamily="34" charset="0"/>
              </a:rPr>
              <a:t>cylinder is positioned on a stand </a:t>
            </a:r>
            <a:r>
              <a:rPr lang="en-GB" sz="2000" dirty="0" smtClean="0">
                <a:latin typeface="Calibri" pitchFamily="34" charset="0"/>
                <a:cs typeface="Calibri" pitchFamily="34" charset="0"/>
              </a:rPr>
              <a:t>so </a:t>
            </a:r>
            <a:r>
              <a:rPr lang="en-GB" sz="2000" dirty="0" smtClean="0">
                <a:latin typeface="Calibri" pitchFamily="34" charset="0"/>
                <a:cs typeface="Calibri" pitchFamily="34" charset="0"/>
              </a:rPr>
              <a:t>that it can spin. Inside the cylinder is a strip of paper with images drawn on it, each of these images is like a cell in an animation so as the cylinder spins and you look through the slits in the side it looks as though the images are moving, provided of course that the images are drawn in a way that translates to a movement.</a:t>
            </a:r>
          </a:p>
          <a:p>
            <a:r>
              <a:rPr lang="en-GB" sz="2000" dirty="0" smtClean="0">
                <a:latin typeface="Calibri" pitchFamily="34" charset="0"/>
                <a:cs typeface="Calibri" pitchFamily="34" charset="0"/>
              </a:rPr>
              <a:t>The images don't have to been drawn images, they </a:t>
            </a:r>
            <a:r>
              <a:rPr lang="en-GB" sz="2000" dirty="0" smtClean="0">
                <a:latin typeface="Calibri" pitchFamily="34" charset="0"/>
                <a:cs typeface="Calibri" pitchFamily="34" charset="0"/>
              </a:rPr>
              <a:t>often were </a:t>
            </a:r>
            <a:r>
              <a:rPr lang="en-GB" sz="2000" dirty="0" smtClean="0">
                <a:latin typeface="Calibri" pitchFamily="34" charset="0"/>
                <a:cs typeface="Calibri" pitchFamily="34" charset="0"/>
              </a:rPr>
              <a:t>photos </a:t>
            </a:r>
            <a:r>
              <a:rPr lang="en-GB" sz="2000" dirty="0" smtClean="0">
                <a:latin typeface="Calibri" pitchFamily="34" charset="0"/>
                <a:cs typeface="Calibri" pitchFamily="34" charset="0"/>
              </a:rPr>
              <a:t>in sequence</a:t>
            </a:r>
            <a:r>
              <a:rPr lang="en-GB" sz="2000" dirty="0" smtClean="0">
                <a:latin typeface="Calibri" pitchFamily="34" charset="0"/>
                <a:cs typeface="Calibri" pitchFamily="34" charset="0"/>
              </a:rPr>
              <a:t>.</a:t>
            </a:r>
            <a:endParaRPr lang="en-GB" sz="2000" dirty="0" smtClean="0">
              <a:latin typeface="Calibri" pitchFamily="34" charset="0"/>
              <a:cs typeface="Calibri" pitchFamily="34" charset="0"/>
            </a:endParaRPr>
          </a:p>
          <a:p>
            <a:r>
              <a:rPr lang="en-GB" sz="2000" b="1" dirty="0" smtClean="0">
                <a:latin typeface="Calibri" pitchFamily="34" charset="0"/>
                <a:cs typeface="Calibri" pitchFamily="34" charset="0"/>
              </a:rPr>
              <a:t>When was it invented? - </a:t>
            </a:r>
            <a:r>
              <a:rPr lang="en-GB" sz="2000" dirty="0" smtClean="0">
                <a:latin typeface="Calibri" pitchFamily="34" charset="0"/>
                <a:cs typeface="Calibri" pitchFamily="34" charset="0"/>
              </a:rPr>
              <a:t>William George Horner, a British Mathematician from Bristol, invented the zoetrope in 1834 although then it was known as the </a:t>
            </a:r>
            <a:r>
              <a:rPr lang="en-GB" sz="2000" dirty="0" err="1" smtClean="0">
                <a:latin typeface="Calibri" pitchFamily="34" charset="0"/>
                <a:cs typeface="Calibri" pitchFamily="34" charset="0"/>
              </a:rPr>
              <a:t>Daedalum</a:t>
            </a:r>
            <a:r>
              <a:rPr lang="en-GB" sz="2000" dirty="0" smtClean="0">
                <a:latin typeface="Calibri" pitchFamily="34" charset="0"/>
                <a:cs typeface="Calibri" pitchFamily="34" charset="0"/>
              </a:rPr>
              <a:t> which means "wheel of the devil". </a:t>
            </a:r>
            <a:r>
              <a:rPr lang="en-GB" sz="2000" dirty="0" smtClean="0">
                <a:latin typeface="Calibri" pitchFamily="34" charset="0"/>
                <a:cs typeface="Calibri" pitchFamily="34" charset="0"/>
              </a:rPr>
              <a:t>Not commonly in use today, but this is the beginning stage of all animation, movement in frames so fast it fools the user into believing it is one sequence.</a:t>
            </a:r>
          </a:p>
          <a:p>
            <a:r>
              <a:rPr lang="en-GB" sz="2000" dirty="0" smtClean="0">
                <a:latin typeface="Calibri" pitchFamily="34" charset="0"/>
                <a:cs typeface="Calibri" pitchFamily="34" charset="0"/>
              </a:rPr>
              <a:t>Look at Sony </a:t>
            </a:r>
            <a:r>
              <a:rPr lang="en-GB" sz="2000" b="1" dirty="0" smtClean="0">
                <a:solidFill>
                  <a:srgbClr val="00B0F0"/>
                </a:solidFill>
                <a:latin typeface="Calibri" pitchFamily="34" charset="0"/>
                <a:cs typeface="Calibri" pitchFamily="34" charset="0"/>
              </a:rPr>
              <a:t>XXXXX </a:t>
            </a:r>
            <a:r>
              <a:rPr lang="en-GB" sz="2000" dirty="0" smtClean="0">
                <a:latin typeface="Calibri" pitchFamily="34" charset="0"/>
                <a:cs typeface="Calibri" pitchFamily="34" charset="0"/>
              </a:rPr>
              <a:t>for an example of a modern day reinvention </a:t>
            </a:r>
            <a:br>
              <a:rPr lang="en-GB" sz="2000" dirty="0" smtClean="0">
                <a:latin typeface="Calibri" pitchFamily="34" charset="0"/>
                <a:cs typeface="Calibri" pitchFamily="34" charset="0"/>
              </a:rPr>
            </a:br>
            <a:r>
              <a:rPr lang="en-GB" sz="2000" dirty="0" smtClean="0">
                <a:latin typeface="Calibri" pitchFamily="34" charset="0"/>
                <a:cs typeface="Calibri" pitchFamily="34" charset="0"/>
              </a:rPr>
              <a:t>of this principle.</a:t>
            </a:r>
            <a:endParaRPr lang="en-GB" sz="2000" dirty="0" smtClean="0">
              <a:latin typeface="Calibri" pitchFamily="34" charset="0"/>
              <a:cs typeface="Calibri" pitchFamily="34" charset="0"/>
            </a:endParaRPr>
          </a:p>
          <a:p>
            <a:endParaRPr lang="en-GB" sz="2000" dirty="0">
              <a:latin typeface="Calibri" pitchFamily="34" charset="0"/>
              <a:cs typeface="Calibri" pitchFamily="34" charset="0"/>
            </a:endParaRPr>
          </a:p>
        </p:txBody>
      </p:sp>
      <p:pic>
        <p:nvPicPr>
          <p:cNvPr id="89090" name="Picture 2" descr="http://t2.gstatic.com/images?q=tbn:ANd9GcQLkhV9n7idzE2E3gu7eeOMri9dUU3Wg0MCZsEfqSQ2qveQ6mZjuw"/>
          <p:cNvPicPr>
            <a:picLocks noChangeAspect="1" noChangeArrowheads="1"/>
          </p:cNvPicPr>
          <p:nvPr/>
        </p:nvPicPr>
        <p:blipFill>
          <a:blip r:embed="rId3" cstate="print"/>
          <a:srcRect/>
          <a:stretch>
            <a:fillRect/>
          </a:stretch>
        </p:blipFill>
        <p:spPr bwMode="auto">
          <a:xfrm>
            <a:off x="7740352" y="5156552"/>
            <a:ext cx="1224136" cy="1165591"/>
          </a:xfrm>
          <a:prstGeom prst="rect">
            <a:avLst/>
          </a:prstGeom>
          <a:noFill/>
        </p:spPr>
      </p:pic>
      <p:sp>
        <p:nvSpPr>
          <p:cNvPr id="19" name="Title 2"/>
          <p:cNvSpPr txBox="1">
            <a:spLocks/>
          </p:cNvSpPr>
          <p:nvPr/>
        </p:nvSpPr>
        <p:spPr>
          <a:xfrm>
            <a:off x="230832" y="116632"/>
            <a:ext cx="8733656"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P1.2 – Animation Techniques - Zoetrope</a:t>
            </a:r>
            <a:endParaRPr lang="en-GB" sz="3200" dirty="0"/>
          </a:p>
        </p:txBody>
      </p:sp>
    </p:spTree>
    <p:extLst>
      <p:ext uri="{BB962C8B-B14F-4D97-AF65-F5344CB8AC3E}">
        <p14:creationId xmlns:p14="http://schemas.microsoft.com/office/powerpoint/2010/main" val="26650618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3" cstate="print">
            <a:clrChange>
              <a:clrFrom>
                <a:srgbClr val="F5F5F5"/>
              </a:clrFrom>
              <a:clrTo>
                <a:srgbClr val="F5F5F5">
                  <a:alpha val="0"/>
                </a:srgbClr>
              </a:clrTo>
            </a:clrChange>
          </a:blip>
          <a:srcRect b="17565"/>
          <a:stretch>
            <a:fillRect/>
          </a:stretch>
        </p:blipFill>
        <p:spPr bwMode="auto">
          <a:xfrm>
            <a:off x="3923928" y="5661248"/>
            <a:ext cx="2664296" cy="805456"/>
          </a:xfrm>
          <a:prstGeom prst="rect">
            <a:avLst/>
          </a:prstGeom>
          <a:noFill/>
          <a:ln w="9525">
            <a:noFill/>
            <a:miter lim="800000"/>
            <a:headEnd/>
            <a:tailEnd/>
          </a:ln>
        </p:spPr>
      </p:pic>
      <p:sp>
        <p:nvSpPr>
          <p:cNvPr id="2" name="Content Placeholder 1"/>
          <p:cNvSpPr>
            <a:spLocks noGrp="1"/>
          </p:cNvSpPr>
          <p:nvPr>
            <p:ph idx="1"/>
          </p:nvPr>
        </p:nvSpPr>
        <p:spPr>
          <a:xfrm>
            <a:off x="142844" y="836712"/>
            <a:ext cx="8821644" cy="4824536"/>
          </a:xfrm>
        </p:spPr>
        <p:txBody>
          <a:bodyPr>
            <a:normAutofit lnSpcReduction="10000"/>
          </a:bodyPr>
          <a:lstStyle/>
          <a:p>
            <a:pPr marL="266700" indent="-266700"/>
            <a:r>
              <a:rPr lang="en-GB" sz="2000" b="1" dirty="0" smtClean="0">
                <a:latin typeface="Calibri" pitchFamily="34" charset="0"/>
                <a:cs typeface="Calibri" pitchFamily="34" charset="0"/>
              </a:rPr>
              <a:t>Cell </a:t>
            </a:r>
            <a:r>
              <a:rPr lang="en-GB" sz="2000" b="1" dirty="0" smtClean="0">
                <a:latin typeface="Calibri" pitchFamily="34" charset="0"/>
                <a:cs typeface="Calibri" pitchFamily="34" charset="0"/>
              </a:rPr>
              <a:t>Animation - </a:t>
            </a:r>
            <a:r>
              <a:rPr lang="en-GB" sz="2000" dirty="0" smtClean="0">
                <a:latin typeface="Calibri" pitchFamily="34" charset="0"/>
                <a:cs typeface="Calibri" pitchFamily="34" charset="0"/>
              </a:rPr>
              <a:t>This </a:t>
            </a:r>
            <a:r>
              <a:rPr lang="en-GB" sz="2000" dirty="0" smtClean="0">
                <a:latin typeface="Calibri" pitchFamily="34" charset="0"/>
                <a:cs typeface="Calibri" pitchFamily="34" charset="0"/>
              </a:rPr>
              <a:t>is considered to be the traditional form of </a:t>
            </a:r>
            <a:r>
              <a:rPr lang="en-GB" sz="2000" dirty="0" smtClean="0">
                <a:latin typeface="Calibri" pitchFamily="34" charset="0"/>
                <a:cs typeface="Calibri" pitchFamily="34" charset="0"/>
              </a:rPr>
              <a:t>animation and has been around since 1928 as the predominant form of animation in the business.</a:t>
            </a:r>
            <a:endParaRPr lang="en-GB" sz="2000" dirty="0" smtClean="0">
              <a:latin typeface="Calibri" pitchFamily="34" charset="0"/>
              <a:cs typeface="Calibri" pitchFamily="34" charset="0"/>
            </a:endParaRPr>
          </a:p>
          <a:p>
            <a:pPr marL="266700" indent="-266700"/>
            <a:r>
              <a:rPr lang="en-GB" sz="1800" dirty="0" smtClean="0">
                <a:latin typeface="Calibri" pitchFamily="34" charset="0"/>
                <a:cs typeface="Calibri" pitchFamily="34" charset="0"/>
              </a:rPr>
              <a:t>Each </a:t>
            </a:r>
            <a:r>
              <a:rPr lang="en-GB" sz="1800" dirty="0" smtClean="0">
                <a:latin typeface="Calibri" pitchFamily="34" charset="0"/>
                <a:cs typeface="Calibri" pitchFamily="34" charset="0"/>
              </a:rPr>
              <a:t>frame </a:t>
            </a:r>
            <a:r>
              <a:rPr lang="en-GB" sz="1800" dirty="0" smtClean="0">
                <a:latin typeface="Calibri" pitchFamily="34" charset="0"/>
                <a:cs typeface="Calibri" pitchFamily="34" charset="0"/>
              </a:rPr>
              <a:t>is </a:t>
            </a:r>
            <a:r>
              <a:rPr lang="en-GB" sz="1800" dirty="0" smtClean="0">
                <a:latin typeface="Calibri" pitchFamily="34" charset="0"/>
                <a:cs typeface="Calibri" pitchFamily="34" charset="0"/>
              </a:rPr>
              <a:t>hand drawn, </a:t>
            </a:r>
            <a:r>
              <a:rPr lang="en-GB" sz="1800" dirty="0" smtClean="0">
                <a:latin typeface="Calibri" pitchFamily="34" charset="0"/>
                <a:cs typeface="Calibri" pitchFamily="34" charset="0"/>
              </a:rPr>
              <a:t>a </a:t>
            </a:r>
            <a:r>
              <a:rPr lang="en-GB" sz="1800" dirty="0" smtClean="0">
                <a:latin typeface="Calibri" pitchFamily="34" charset="0"/>
                <a:cs typeface="Calibri" pitchFamily="34" charset="0"/>
              </a:rPr>
              <a:t>set of frames are made and then put together in a sequence to commence the animation. </a:t>
            </a:r>
            <a:r>
              <a:rPr lang="en-GB" sz="1800" dirty="0" smtClean="0">
                <a:latin typeface="Calibri" pitchFamily="34" charset="0"/>
                <a:cs typeface="Calibri" pitchFamily="34" charset="0"/>
              </a:rPr>
              <a:t>With </a:t>
            </a:r>
            <a:r>
              <a:rPr lang="en-GB" sz="1800" dirty="0" smtClean="0">
                <a:latin typeface="Calibri" pitchFamily="34" charset="0"/>
                <a:cs typeface="Calibri" pitchFamily="34" charset="0"/>
              </a:rPr>
              <a:t>cell </a:t>
            </a:r>
            <a:r>
              <a:rPr lang="en-GB" sz="1800" dirty="0" smtClean="0">
                <a:latin typeface="Calibri" pitchFamily="34" charset="0"/>
                <a:cs typeface="Calibri" pitchFamily="34" charset="0"/>
              </a:rPr>
              <a:t>animation </a:t>
            </a:r>
            <a:r>
              <a:rPr lang="en-GB" sz="1800" dirty="0" smtClean="0">
                <a:latin typeface="Calibri" pitchFamily="34" charset="0"/>
                <a:cs typeface="Calibri" pitchFamily="34" charset="0"/>
              </a:rPr>
              <a:t>it will generally begin with storyboards with character guides or templates created so that other designers will know what to do and they will create different images for the animation reel </a:t>
            </a:r>
            <a:r>
              <a:rPr lang="en-GB" sz="1800" dirty="0" smtClean="0">
                <a:latin typeface="Calibri" pitchFamily="34" charset="0"/>
                <a:cs typeface="Calibri" pitchFamily="34" charset="0"/>
              </a:rPr>
              <a:t>. Then </a:t>
            </a:r>
            <a:r>
              <a:rPr lang="en-GB" sz="1800" dirty="0" smtClean="0">
                <a:latin typeface="Calibri" pitchFamily="34" charset="0"/>
                <a:cs typeface="Calibri" pitchFamily="34" charset="0"/>
              </a:rPr>
              <a:t>they are put into the animation </a:t>
            </a:r>
            <a:r>
              <a:rPr lang="en-GB" sz="1800" dirty="0" smtClean="0">
                <a:latin typeface="Calibri" pitchFamily="34" charset="0"/>
                <a:cs typeface="Calibri" pitchFamily="34" charset="0"/>
              </a:rPr>
              <a:t>process, placed on acetate backgrounds and photographed.</a:t>
            </a:r>
            <a:endParaRPr lang="en-GB" sz="1800" dirty="0" smtClean="0">
              <a:latin typeface="Calibri" pitchFamily="34" charset="0"/>
              <a:cs typeface="Calibri" pitchFamily="34" charset="0"/>
            </a:endParaRPr>
          </a:p>
          <a:p>
            <a:pPr marL="266700" indent="-266700"/>
            <a:r>
              <a:rPr lang="en-GB" sz="1800" dirty="0" smtClean="0">
                <a:latin typeface="Calibri" pitchFamily="34" charset="0"/>
                <a:cs typeface="Calibri" pitchFamily="34" charset="0"/>
              </a:rPr>
              <a:t>The traditional means of having a background cell which does not change and overlay cells which do, with these differences filmed frame by frame to build up the </a:t>
            </a:r>
            <a:r>
              <a:rPr lang="en-GB" sz="1800" dirty="0" smtClean="0">
                <a:latin typeface="Calibri" pitchFamily="34" charset="0"/>
                <a:cs typeface="Calibri" pitchFamily="34" charset="0"/>
              </a:rPr>
              <a:t>animation. For secondary movements and additional characters, these cells would be overlaid over the main cell. Examples include </a:t>
            </a:r>
            <a:r>
              <a:rPr lang="en-GB" sz="1800" dirty="0" smtClean="0">
                <a:latin typeface="Calibri" pitchFamily="34" charset="0"/>
                <a:cs typeface="Calibri" pitchFamily="34" charset="0"/>
              </a:rPr>
              <a:t>Cartoons such </a:t>
            </a:r>
            <a:r>
              <a:rPr lang="en-GB" sz="1800" dirty="0" smtClean="0">
                <a:latin typeface="Calibri" pitchFamily="34" charset="0"/>
                <a:cs typeface="Calibri" pitchFamily="34" charset="0"/>
              </a:rPr>
              <a:t>as the Flintstones and Tom and Jerry, Films such as Bambi and Lion King.</a:t>
            </a:r>
            <a:endParaRPr lang="en-GB" sz="1800" dirty="0" smtClean="0">
              <a:latin typeface="Calibri" pitchFamily="34" charset="0"/>
              <a:cs typeface="Calibri" pitchFamily="34" charset="0"/>
            </a:endParaRPr>
          </a:p>
          <a:p>
            <a:pPr marL="266700" indent="-266700"/>
            <a:r>
              <a:rPr lang="en-GB" sz="1800" dirty="0" smtClean="0">
                <a:latin typeface="Calibri" pitchFamily="34" charset="0"/>
                <a:cs typeface="Calibri" pitchFamily="34" charset="0"/>
              </a:rPr>
              <a:t>Compared to modern day forms of animation, cell animation could be considered to be gruelling as it is formed in mass amounts of drawing and re-drawing in order to compile animations together compared to CGI animation where it is all created using a computer and makes life a lot easier for the animators. </a:t>
            </a:r>
            <a:endParaRPr lang="en-GB" sz="1800" dirty="0" smtClean="0">
              <a:latin typeface="Calibri" pitchFamily="34" charset="0"/>
              <a:cs typeface="Calibri" pitchFamily="34" charset="0"/>
            </a:endParaRPr>
          </a:p>
          <a:p>
            <a:pPr marL="266700" indent="-266700"/>
            <a:r>
              <a:rPr lang="en-GB" sz="1800" b="1" dirty="0" smtClean="0">
                <a:latin typeface="Calibri" pitchFamily="34" charset="0"/>
                <a:cs typeface="Calibri" pitchFamily="34" charset="0"/>
              </a:rPr>
              <a:t>See </a:t>
            </a:r>
            <a:r>
              <a:rPr lang="en-GB" sz="1800" b="1" dirty="0" smtClean="0">
                <a:latin typeface="Calibri" pitchFamily="34" charset="0"/>
                <a:cs typeface="Calibri" pitchFamily="34" charset="0"/>
                <a:hlinkClick r:id="" action="ppaction://hlinkshowjump?jump=nextslide"/>
              </a:rPr>
              <a:t>next slide</a:t>
            </a:r>
            <a:r>
              <a:rPr lang="en-GB" sz="1800" b="1" dirty="0" smtClean="0">
                <a:latin typeface="Calibri" pitchFamily="34" charset="0"/>
                <a:cs typeface="Calibri" pitchFamily="34" charset="0"/>
              </a:rPr>
              <a:t> for different forms of these animations</a:t>
            </a:r>
            <a:endParaRPr lang="en-GB" sz="1800" b="1" i="1" dirty="0" smtClean="0">
              <a:latin typeface="Calibri" pitchFamily="34" charset="0"/>
              <a:cs typeface="Calibri" pitchFamily="34" charset="0"/>
            </a:endParaRPr>
          </a:p>
        </p:txBody>
      </p:sp>
      <p:pic>
        <p:nvPicPr>
          <p:cNvPr id="9" name="Picture 2" descr="http://upload.wikimedia.org/wikipedia/en/thumb/7/76/TomandJerryTitleCardd.jpg/250px-TomandJerryTitleCardd.jpg"/>
          <p:cNvPicPr>
            <a:picLocks noChangeAspect="1" noChangeArrowheads="1"/>
          </p:cNvPicPr>
          <p:nvPr/>
        </p:nvPicPr>
        <p:blipFill>
          <a:blip r:embed="rId4" cstate="print"/>
          <a:srcRect/>
          <a:stretch>
            <a:fillRect/>
          </a:stretch>
        </p:blipFill>
        <p:spPr bwMode="auto">
          <a:xfrm>
            <a:off x="6732240" y="5643362"/>
            <a:ext cx="1008112" cy="770198"/>
          </a:xfrm>
          <a:prstGeom prst="rect">
            <a:avLst/>
          </a:prstGeom>
          <a:noFill/>
        </p:spPr>
      </p:pic>
      <p:pic>
        <p:nvPicPr>
          <p:cNvPr id="10" name="Picture 4" descr="The Flintstones.jpg"/>
          <p:cNvPicPr>
            <a:picLocks noChangeAspect="1" noChangeArrowheads="1"/>
          </p:cNvPicPr>
          <p:nvPr/>
        </p:nvPicPr>
        <p:blipFill>
          <a:blip r:embed="rId5" cstate="print"/>
          <a:srcRect/>
          <a:stretch>
            <a:fillRect/>
          </a:stretch>
        </p:blipFill>
        <p:spPr bwMode="auto">
          <a:xfrm>
            <a:off x="7888738" y="5643362"/>
            <a:ext cx="1040676" cy="782589"/>
          </a:xfrm>
          <a:prstGeom prst="rect">
            <a:avLst/>
          </a:prstGeom>
          <a:noFill/>
        </p:spPr>
      </p:pic>
      <p:sp>
        <p:nvSpPr>
          <p:cNvPr id="22" name="Title 2"/>
          <p:cNvSpPr txBox="1">
            <a:spLocks/>
          </p:cNvSpPr>
          <p:nvPr/>
        </p:nvSpPr>
        <p:spPr>
          <a:xfrm>
            <a:off x="230832" y="116632"/>
            <a:ext cx="8733656"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600" dirty="0" smtClean="0"/>
              <a:t>P1.2 – Animation Techniques - Cell</a:t>
            </a:r>
            <a:endParaRPr lang="en-GB" sz="3600" dirty="0"/>
          </a:p>
        </p:txBody>
      </p:sp>
    </p:spTree>
    <p:extLst>
      <p:ext uri="{BB962C8B-B14F-4D97-AF65-F5344CB8AC3E}">
        <p14:creationId xmlns:p14="http://schemas.microsoft.com/office/powerpoint/2010/main" val="4206025581"/>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Enderoth">
      <a:dk1>
        <a:sysClr val="windowText" lastClr="000000"/>
      </a:dk1>
      <a:lt1>
        <a:sysClr val="window" lastClr="FFFFFF"/>
      </a:lt1>
      <a:dk2>
        <a:srgbClr val="1F497D"/>
      </a:dk2>
      <a:lt2>
        <a:srgbClr val="EEECE1"/>
      </a:lt2>
      <a:accent1>
        <a:srgbClr val="76923C"/>
      </a:accent1>
      <a:accent2>
        <a:srgbClr val="C0504D"/>
      </a:accent2>
      <a:accent3>
        <a:srgbClr val="9BBB59"/>
      </a:accent3>
      <a:accent4>
        <a:srgbClr val="C3D69B"/>
      </a:accent4>
      <a:accent5>
        <a:srgbClr val="C3D69B"/>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18974</TotalTime>
  <Words>6648</Words>
  <Application>Microsoft Office PowerPoint</Application>
  <PresentationFormat>On-screen Show (4:3)</PresentationFormat>
  <Paragraphs>336</Paragraphs>
  <Slides>30</Slides>
  <Notes>23</Notes>
  <HiddenSlides>0</HiddenSlides>
  <MMClips>4</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Concourse</vt:lpstr>
      <vt:lpstr>Unit 16</vt:lpstr>
      <vt:lpstr>LO1 - Assessment Criteria</vt:lpstr>
      <vt:lpstr>Assessment Criteria P1, M1 and D1</vt:lpstr>
      <vt:lpstr>LO1 - Understand Uses and Principles of web animation - Scenario</vt:lpstr>
      <vt:lpstr>P1.1 – Principles of 2D Animation - Intro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M1.1 – Animation Development - Technologies</vt:lpstr>
      <vt:lpstr>M1.1 – Animation Development - Technologies</vt:lpstr>
      <vt:lpstr>P1.5 – Animation Development – Key Animators</vt:lpstr>
      <vt:lpstr>P1.5 – Animation Development – Key Animators</vt:lpstr>
      <vt:lpstr>Task 06-08 - Expectations</vt:lpstr>
      <vt:lpstr>LO1 -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408</cp:revision>
  <dcterms:created xsi:type="dcterms:W3CDTF">2010-12-28T13:51:34Z</dcterms:created>
  <dcterms:modified xsi:type="dcterms:W3CDTF">2014-08-04T15:54:52Z</dcterms:modified>
</cp:coreProperties>
</file>